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6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FE4D1C-AE33-46CD-801C-1E7BD288210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C70F1D8-C051-4614-A50D-804276A37944}">
      <dgm:prSet/>
      <dgm:spPr>
        <a:solidFill>
          <a:srgbClr val="002060"/>
        </a:solidFill>
      </dgm:spPr>
      <dgm:t>
        <a:bodyPr/>
        <a:lstStyle/>
        <a:p>
          <a:pPr rtl="0"/>
          <a:r>
            <a:rPr lang="es-CO" b="1" i="1" u="sng" dirty="0" smtClean="0"/>
            <a:t>CJE (Cartas a Jóvenes Enamorados) pg. 56.1 </a:t>
          </a:r>
          <a:r>
            <a:rPr lang="es-CO" b="1" i="1" u="none" dirty="0" smtClean="0"/>
            <a:t>. </a:t>
          </a:r>
          <a:r>
            <a:rPr lang="es-CO" dirty="0" smtClean="0"/>
            <a:t> “Esta carta contiene algunas de las advertencias y consejos más severos de la sierva del Señor que se encuentran en este libro. Parece que Isabel tiene tantos problemas y debilidades personales que su caso es desesperado. Al principio esta carta pareciera ser un juicio final de Dios, pero justamente en la mitad de toda la reprensión se encuentran las siguientes palabras de ánimo.”</a:t>
          </a:r>
          <a:endParaRPr lang="es-CO" dirty="0"/>
        </a:p>
      </dgm:t>
    </dgm:pt>
    <dgm:pt modelId="{4F910E2D-2BFA-45F2-8C37-B48D31C99896}" type="parTrans" cxnId="{C767DBDE-9323-42BF-B4DE-B8680FAA33F5}">
      <dgm:prSet/>
      <dgm:spPr/>
      <dgm:t>
        <a:bodyPr/>
        <a:lstStyle/>
        <a:p>
          <a:endParaRPr lang="es-CO"/>
        </a:p>
      </dgm:t>
    </dgm:pt>
    <dgm:pt modelId="{270136BF-2DDF-4391-8CF5-9E832871564B}" type="sibTrans" cxnId="{C767DBDE-9323-42BF-B4DE-B8680FAA33F5}">
      <dgm:prSet/>
      <dgm:spPr/>
      <dgm:t>
        <a:bodyPr/>
        <a:lstStyle/>
        <a:p>
          <a:endParaRPr lang="es-CO"/>
        </a:p>
      </dgm:t>
    </dgm:pt>
    <dgm:pt modelId="{82F8FB1D-5951-48A3-A391-B019A6F2F024}">
      <dgm:prSet custT="1"/>
      <dgm:spPr/>
      <dgm:t>
        <a:bodyPr/>
        <a:lstStyle/>
        <a:p>
          <a:pPr rtl="0"/>
          <a:r>
            <a:rPr lang="es-CO" sz="2000" dirty="0" smtClean="0"/>
            <a:t>Querida Isabel: </a:t>
          </a:r>
          <a:r>
            <a:rPr lang="es-CO" sz="2000" b="1" u="sng" dirty="0" smtClean="0"/>
            <a:t>Se me ha mostrado </a:t>
          </a:r>
          <a:r>
            <a:rPr lang="es-CO" sz="2000" dirty="0" smtClean="0"/>
            <a:t>que estás en peligro de caer completamente bajo el control del gran adversario de las almas. Te opones a la restricción, eres obstinada, voluntariosa y terca, y les has dado muchos problemas a tus padres. </a:t>
          </a:r>
          <a:r>
            <a:rPr lang="es-CO" sz="2000" b="1" u="sng" dirty="0" smtClean="0"/>
            <a:t>{CJE 57.1}</a:t>
          </a:r>
          <a:endParaRPr lang="es-CO" sz="2000" dirty="0"/>
        </a:p>
      </dgm:t>
    </dgm:pt>
    <dgm:pt modelId="{C1132E77-2137-4D63-A674-D468E087A4FE}" type="parTrans" cxnId="{7D838ACC-53F6-49E0-A6F4-E3F67D107549}">
      <dgm:prSet/>
      <dgm:spPr/>
      <dgm:t>
        <a:bodyPr/>
        <a:lstStyle/>
        <a:p>
          <a:endParaRPr lang="es-CO"/>
        </a:p>
      </dgm:t>
    </dgm:pt>
    <dgm:pt modelId="{A7842475-42E9-43FE-9A4B-A0D3B99DD291}" type="sibTrans" cxnId="{7D838ACC-53F6-49E0-A6F4-E3F67D107549}">
      <dgm:prSet/>
      <dgm:spPr/>
      <dgm:t>
        <a:bodyPr/>
        <a:lstStyle/>
        <a:p>
          <a:endParaRPr lang="es-CO"/>
        </a:p>
      </dgm:t>
    </dgm:pt>
    <dgm:pt modelId="{9F50BE77-9B11-40D4-92EF-91FA19B7F251}">
      <dgm:prSet custT="1"/>
      <dgm:spPr>
        <a:solidFill>
          <a:srgbClr val="002060"/>
        </a:solidFill>
      </dgm:spPr>
      <dgm:t>
        <a:bodyPr/>
        <a:lstStyle/>
        <a:p>
          <a:pPr rtl="0"/>
          <a:r>
            <a:rPr lang="es-CO" sz="2400" dirty="0" smtClean="0"/>
            <a:t>Eras descarada, egoísta y orgullosa y necesitabas disciplina firme tanto en el hogar como en la escuela. – </a:t>
          </a:r>
          <a:r>
            <a:rPr lang="es-CO" sz="2400" b="1" u="sng" dirty="0" smtClean="0"/>
            <a:t>{CJE 57.2}</a:t>
          </a:r>
          <a:endParaRPr lang="es-CO" sz="2400" dirty="0"/>
        </a:p>
      </dgm:t>
    </dgm:pt>
    <dgm:pt modelId="{1720E8AB-CEC0-422C-BC07-E0C360D51EAE}" type="parTrans" cxnId="{FE1C981E-A3A7-41CF-AF75-2130FDCE8F76}">
      <dgm:prSet/>
      <dgm:spPr/>
      <dgm:t>
        <a:bodyPr/>
        <a:lstStyle/>
        <a:p>
          <a:endParaRPr lang="es-CO"/>
        </a:p>
      </dgm:t>
    </dgm:pt>
    <dgm:pt modelId="{F0AE5912-8ECA-4DBB-B73C-200B3525DC1A}" type="sibTrans" cxnId="{FE1C981E-A3A7-41CF-AF75-2130FDCE8F76}">
      <dgm:prSet/>
      <dgm:spPr/>
      <dgm:t>
        <a:bodyPr/>
        <a:lstStyle/>
        <a:p>
          <a:endParaRPr lang="es-CO"/>
        </a:p>
      </dgm:t>
    </dgm:pt>
    <dgm:pt modelId="{33BBE67D-560D-4887-B844-7BE61FA4AA9D}" type="pres">
      <dgm:prSet presAssocID="{E4FE4D1C-AE33-46CD-801C-1E7BD2882104}" presName="linear" presStyleCnt="0">
        <dgm:presLayoutVars>
          <dgm:animLvl val="lvl"/>
          <dgm:resizeHandles val="exact"/>
        </dgm:presLayoutVars>
      </dgm:prSet>
      <dgm:spPr/>
      <dgm:t>
        <a:bodyPr/>
        <a:lstStyle/>
        <a:p>
          <a:endParaRPr lang="es-CO"/>
        </a:p>
      </dgm:t>
    </dgm:pt>
    <dgm:pt modelId="{CFF3BBB2-57C6-45B2-929B-F1B628258D7B}" type="pres">
      <dgm:prSet presAssocID="{BC70F1D8-C051-4614-A50D-804276A37944}" presName="parentText" presStyleLbl="node1" presStyleIdx="0" presStyleCnt="2">
        <dgm:presLayoutVars>
          <dgm:chMax val="0"/>
          <dgm:bulletEnabled val="1"/>
        </dgm:presLayoutVars>
      </dgm:prSet>
      <dgm:spPr/>
      <dgm:t>
        <a:bodyPr/>
        <a:lstStyle/>
        <a:p>
          <a:endParaRPr lang="es-CO"/>
        </a:p>
      </dgm:t>
    </dgm:pt>
    <dgm:pt modelId="{55A25AC2-5040-4E11-BEC0-16F86A88D422}" type="pres">
      <dgm:prSet presAssocID="{BC70F1D8-C051-4614-A50D-804276A37944}" presName="childText" presStyleLbl="revTx" presStyleIdx="0" presStyleCnt="1">
        <dgm:presLayoutVars>
          <dgm:bulletEnabled val="1"/>
        </dgm:presLayoutVars>
      </dgm:prSet>
      <dgm:spPr/>
      <dgm:t>
        <a:bodyPr/>
        <a:lstStyle/>
        <a:p>
          <a:endParaRPr lang="es-CO"/>
        </a:p>
      </dgm:t>
    </dgm:pt>
    <dgm:pt modelId="{7E0525AD-28F7-4255-BAF7-E5C99E11771C}" type="pres">
      <dgm:prSet presAssocID="{9F50BE77-9B11-40D4-92EF-91FA19B7F251}" presName="parentText" presStyleLbl="node1" presStyleIdx="1" presStyleCnt="2">
        <dgm:presLayoutVars>
          <dgm:chMax val="0"/>
          <dgm:bulletEnabled val="1"/>
        </dgm:presLayoutVars>
      </dgm:prSet>
      <dgm:spPr/>
      <dgm:t>
        <a:bodyPr/>
        <a:lstStyle/>
        <a:p>
          <a:endParaRPr lang="es-CO"/>
        </a:p>
      </dgm:t>
    </dgm:pt>
  </dgm:ptLst>
  <dgm:cxnLst>
    <dgm:cxn modelId="{E48F9C43-DC1E-44D7-8A54-F8FA8B4274E1}" type="presOf" srcId="{E4FE4D1C-AE33-46CD-801C-1E7BD2882104}" destId="{33BBE67D-560D-4887-B844-7BE61FA4AA9D}" srcOrd="0" destOrd="0" presId="urn:microsoft.com/office/officeart/2005/8/layout/vList2"/>
    <dgm:cxn modelId="{7D838ACC-53F6-49E0-A6F4-E3F67D107549}" srcId="{BC70F1D8-C051-4614-A50D-804276A37944}" destId="{82F8FB1D-5951-48A3-A391-B019A6F2F024}" srcOrd="0" destOrd="0" parTransId="{C1132E77-2137-4D63-A674-D468E087A4FE}" sibTransId="{A7842475-42E9-43FE-9A4B-A0D3B99DD291}"/>
    <dgm:cxn modelId="{9D32E2FF-0E48-4ADF-B456-88AC6E221B83}" type="presOf" srcId="{9F50BE77-9B11-40D4-92EF-91FA19B7F251}" destId="{7E0525AD-28F7-4255-BAF7-E5C99E11771C}" srcOrd="0" destOrd="0" presId="urn:microsoft.com/office/officeart/2005/8/layout/vList2"/>
    <dgm:cxn modelId="{FE1C981E-A3A7-41CF-AF75-2130FDCE8F76}" srcId="{E4FE4D1C-AE33-46CD-801C-1E7BD2882104}" destId="{9F50BE77-9B11-40D4-92EF-91FA19B7F251}" srcOrd="1" destOrd="0" parTransId="{1720E8AB-CEC0-422C-BC07-E0C360D51EAE}" sibTransId="{F0AE5912-8ECA-4DBB-B73C-200B3525DC1A}"/>
    <dgm:cxn modelId="{C767DBDE-9323-42BF-B4DE-B8680FAA33F5}" srcId="{E4FE4D1C-AE33-46CD-801C-1E7BD2882104}" destId="{BC70F1D8-C051-4614-A50D-804276A37944}" srcOrd="0" destOrd="0" parTransId="{4F910E2D-2BFA-45F2-8C37-B48D31C99896}" sibTransId="{270136BF-2DDF-4391-8CF5-9E832871564B}"/>
    <dgm:cxn modelId="{5D4F9720-47EB-46E5-B6FC-CC46A5E32914}" type="presOf" srcId="{82F8FB1D-5951-48A3-A391-B019A6F2F024}" destId="{55A25AC2-5040-4E11-BEC0-16F86A88D422}" srcOrd="0" destOrd="0" presId="urn:microsoft.com/office/officeart/2005/8/layout/vList2"/>
    <dgm:cxn modelId="{51731C5E-0C97-4082-A351-745C4A9E5F66}" type="presOf" srcId="{BC70F1D8-C051-4614-A50D-804276A37944}" destId="{CFF3BBB2-57C6-45B2-929B-F1B628258D7B}" srcOrd="0" destOrd="0" presId="urn:microsoft.com/office/officeart/2005/8/layout/vList2"/>
    <dgm:cxn modelId="{8573F9C9-C954-4BC1-86E2-745069F62E4E}" type="presParOf" srcId="{33BBE67D-560D-4887-B844-7BE61FA4AA9D}" destId="{CFF3BBB2-57C6-45B2-929B-F1B628258D7B}" srcOrd="0" destOrd="0" presId="urn:microsoft.com/office/officeart/2005/8/layout/vList2"/>
    <dgm:cxn modelId="{EC9179D4-BD1A-4D29-8A4E-734C2BD8E575}" type="presParOf" srcId="{33BBE67D-560D-4887-B844-7BE61FA4AA9D}" destId="{55A25AC2-5040-4E11-BEC0-16F86A88D422}" srcOrd="1" destOrd="0" presId="urn:microsoft.com/office/officeart/2005/8/layout/vList2"/>
    <dgm:cxn modelId="{BCEF21D1-F44D-4565-B584-74E0F832B626}" type="presParOf" srcId="{33BBE67D-560D-4887-B844-7BE61FA4AA9D}" destId="{7E0525AD-28F7-4255-BAF7-E5C99E11771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0A2F2AD-B2C5-45B5-94B0-C1F4A5FE131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9F76BCD6-C7B7-403A-9A01-5ACD80823F23}">
      <dgm:prSet/>
      <dgm:spPr>
        <a:solidFill>
          <a:schemeClr val="tx1"/>
        </a:solidFill>
      </dgm:spPr>
      <dgm:t>
        <a:bodyPr/>
        <a:lstStyle/>
        <a:p>
          <a:pPr rtl="0"/>
          <a:r>
            <a:rPr lang="es-CO" dirty="0" smtClean="0"/>
            <a:t>Piensas demasiado en ti misma, en tu astucia, que te ha llevado a una afectación y vanidad tales que casi han hecho de ti una necia. Tu lengua es engañosa, ejercitada en la tergiversación y la falsedad. </a:t>
          </a:r>
          <a:r>
            <a:rPr lang="es-CO" b="1" dirty="0" smtClean="0">
              <a:solidFill>
                <a:srgbClr val="FFFF00"/>
              </a:solidFill>
            </a:rPr>
            <a:t>Oh, mi querida niña, si reflexionaras; si tu conciencia aletargada y mortecina despertara y pudieras cultivar habitualmente el sentimiento de la presencia de Dios, y te mantuvieras sometida al control de una conciencia iluminada y despierta, te sentirías feliz y serías una bendición para tus padres, cuyos corazones ahora están adoloridos</a:t>
          </a:r>
          <a:r>
            <a:rPr lang="es-CO" dirty="0" smtClean="0">
              <a:solidFill>
                <a:srgbClr val="FFFF00"/>
              </a:solidFill>
            </a:rPr>
            <a:t>. </a:t>
          </a:r>
          <a:r>
            <a:rPr lang="es-CO" dirty="0" smtClean="0"/>
            <a:t>Puedes llegar a ser un instrumento de justicia para quienes se asocian contigo. Necesitas una conversión completa, sin la cual te encuentras en hiel de amargura y en ligaduras de iniquidad. – </a:t>
          </a:r>
          <a:r>
            <a:rPr lang="es-CO" b="1" u="sng" dirty="0" smtClean="0"/>
            <a:t>{CJE 58.3}</a:t>
          </a:r>
          <a:endParaRPr lang="es-CO" b="1" u="sng" dirty="0"/>
        </a:p>
      </dgm:t>
    </dgm:pt>
    <dgm:pt modelId="{E8F55D43-23C0-45CA-AE9B-DD91B8BEEDB8}" type="parTrans" cxnId="{FB21FB2A-F6B8-4448-9E00-4610B76A3909}">
      <dgm:prSet/>
      <dgm:spPr/>
      <dgm:t>
        <a:bodyPr/>
        <a:lstStyle/>
        <a:p>
          <a:endParaRPr lang="es-CO"/>
        </a:p>
      </dgm:t>
    </dgm:pt>
    <dgm:pt modelId="{FF51F44B-D074-4CF6-B1E4-031BF62AE735}" type="sibTrans" cxnId="{FB21FB2A-F6B8-4448-9E00-4610B76A3909}">
      <dgm:prSet/>
      <dgm:spPr/>
      <dgm:t>
        <a:bodyPr/>
        <a:lstStyle/>
        <a:p>
          <a:endParaRPr lang="es-CO"/>
        </a:p>
      </dgm:t>
    </dgm:pt>
    <dgm:pt modelId="{B1078644-81F8-4C28-9A49-F22B66DF8D37}" type="pres">
      <dgm:prSet presAssocID="{80A2F2AD-B2C5-45B5-94B0-C1F4A5FE1318}" presName="linear" presStyleCnt="0">
        <dgm:presLayoutVars>
          <dgm:animLvl val="lvl"/>
          <dgm:resizeHandles val="exact"/>
        </dgm:presLayoutVars>
      </dgm:prSet>
      <dgm:spPr/>
      <dgm:t>
        <a:bodyPr/>
        <a:lstStyle/>
        <a:p>
          <a:endParaRPr lang="es-CO"/>
        </a:p>
      </dgm:t>
    </dgm:pt>
    <dgm:pt modelId="{DBD9661E-D02F-4EAC-8F66-858A5998946B}" type="pres">
      <dgm:prSet presAssocID="{9F76BCD6-C7B7-403A-9A01-5ACD80823F23}" presName="parentText" presStyleLbl="node1" presStyleIdx="0" presStyleCnt="1">
        <dgm:presLayoutVars>
          <dgm:chMax val="0"/>
          <dgm:bulletEnabled val="1"/>
        </dgm:presLayoutVars>
      </dgm:prSet>
      <dgm:spPr/>
      <dgm:t>
        <a:bodyPr/>
        <a:lstStyle/>
        <a:p>
          <a:endParaRPr lang="es-CO"/>
        </a:p>
      </dgm:t>
    </dgm:pt>
  </dgm:ptLst>
  <dgm:cxnLst>
    <dgm:cxn modelId="{94DCAF74-D657-47B1-87B9-D183B8D7B84A}" type="presOf" srcId="{80A2F2AD-B2C5-45B5-94B0-C1F4A5FE1318}" destId="{B1078644-81F8-4C28-9A49-F22B66DF8D37}" srcOrd="0" destOrd="0" presId="urn:microsoft.com/office/officeart/2005/8/layout/vList2"/>
    <dgm:cxn modelId="{FB21FB2A-F6B8-4448-9E00-4610B76A3909}" srcId="{80A2F2AD-B2C5-45B5-94B0-C1F4A5FE1318}" destId="{9F76BCD6-C7B7-403A-9A01-5ACD80823F23}" srcOrd="0" destOrd="0" parTransId="{E8F55D43-23C0-45CA-AE9B-DD91B8BEEDB8}" sibTransId="{FF51F44B-D074-4CF6-B1E4-031BF62AE735}"/>
    <dgm:cxn modelId="{66625F5B-2DBD-411E-9581-E487A403478F}" type="presOf" srcId="{9F76BCD6-C7B7-403A-9A01-5ACD80823F23}" destId="{DBD9661E-D02F-4EAC-8F66-858A5998946B}" srcOrd="0" destOrd="0" presId="urn:microsoft.com/office/officeart/2005/8/layout/vList2"/>
    <dgm:cxn modelId="{429B5769-6D98-455F-9E07-28D047767D73}" type="presParOf" srcId="{B1078644-81F8-4C28-9A49-F22B66DF8D37}" destId="{DBD9661E-D02F-4EAC-8F66-858A599894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D0F483F-C7FE-4F21-8386-331BF2A13B7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E4861743-1573-4972-BEF6-07D40D0F655B}">
      <dgm:prSet/>
      <dgm:spPr>
        <a:solidFill>
          <a:srgbClr val="002060"/>
        </a:solidFill>
      </dgm:spPr>
      <dgm:t>
        <a:bodyPr/>
        <a:lstStyle/>
        <a:p>
          <a:pPr rtl="0"/>
          <a:r>
            <a:rPr lang="es-CO" b="1" u="sng" dirty="0" smtClean="0"/>
            <a:t>1MCP pg. 81.2 </a:t>
          </a:r>
          <a:r>
            <a:rPr lang="es-CO" dirty="0" smtClean="0"/>
            <a:t>– “Los malos pensamientos destruyen el alma. El poder transformador de Dios cambia el corazón, refina y purifica los pensamientos. A menos que se haga un esfuerzo decidido para mantener los pensamientos centrados en Cristo, la gracia no se puede revelar en la vida. La mente tiene que entrar en la lucha espiritual. Todo pensamiento debe ser llevado en cautiverio a la obediencia de Cristo. Todos los hábitos tienen que ser puestos bajo el control de Dios.</a:t>
          </a:r>
          <a:endParaRPr lang="es-CO" dirty="0"/>
        </a:p>
      </dgm:t>
    </dgm:pt>
    <dgm:pt modelId="{92D73C35-4442-4176-9AAB-9EE515107ADA}" type="parTrans" cxnId="{7336AA3D-1998-4C8A-8D64-7512D4355297}">
      <dgm:prSet/>
      <dgm:spPr/>
      <dgm:t>
        <a:bodyPr/>
        <a:lstStyle/>
        <a:p>
          <a:endParaRPr lang="es-CO"/>
        </a:p>
      </dgm:t>
    </dgm:pt>
    <dgm:pt modelId="{10C54223-96C8-4480-933D-DFBCD8FD410B}" type="sibTrans" cxnId="{7336AA3D-1998-4C8A-8D64-7512D4355297}">
      <dgm:prSet/>
      <dgm:spPr/>
      <dgm:t>
        <a:bodyPr/>
        <a:lstStyle/>
        <a:p>
          <a:endParaRPr lang="es-CO"/>
        </a:p>
      </dgm:t>
    </dgm:pt>
    <dgm:pt modelId="{7B1EA9FA-4508-4D00-9525-805669AFDC3A}">
      <dgm:prSet custT="1"/>
      <dgm:spPr/>
      <dgm:t>
        <a:bodyPr/>
        <a:lstStyle/>
        <a:p>
          <a:pPr rtl="0"/>
          <a:r>
            <a:rPr lang="es-CO" sz="2400" dirty="0" smtClean="0"/>
            <a:t>Como salvaguardia contra el mal, la mente ocupada en cosas buenas es de mucho más valor que un sinnúmero de barreras, de leyes y disciplina.”</a:t>
          </a:r>
          <a:endParaRPr lang="es-CO" sz="2400" dirty="0"/>
        </a:p>
      </dgm:t>
    </dgm:pt>
    <dgm:pt modelId="{D0DEAD36-EE74-4B7E-9E5F-2480528F3461}" type="parTrans" cxnId="{7213768F-D6C0-413D-B964-3258FE9B9095}">
      <dgm:prSet/>
      <dgm:spPr/>
      <dgm:t>
        <a:bodyPr/>
        <a:lstStyle/>
        <a:p>
          <a:endParaRPr lang="es-CO"/>
        </a:p>
      </dgm:t>
    </dgm:pt>
    <dgm:pt modelId="{D48C740D-AAED-4C7A-B9CE-5CF044C2D037}" type="sibTrans" cxnId="{7213768F-D6C0-413D-B964-3258FE9B9095}">
      <dgm:prSet/>
      <dgm:spPr/>
      <dgm:t>
        <a:bodyPr/>
        <a:lstStyle/>
        <a:p>
          <a:endParaRPr lang="es-CO"/>
        </a:p>
      </dgm:t>
    </dgm:pt>
    <dgm:pt modelId="{7133CD36-D0D8-4A08-86AE-F47C5842E7FA}">
      <dgm:prSet custT="1"/>
      <dgm:spPr>
        <a:solidFill>
          <a:srgbClr val="002060"/>
        </a:solidFill>
      </dgm:spPr>
      <dgm:t>
        <a:bodyPr/>
        <a:lstStyle/>
        <a:p>
          <a:pPr rtl="0"/>
          <a:r>
            <a:rPr lang="es-CO" sz="2400" b="1" u="sng" dirty="0" smtClean="0"/>
            <a:t>1CMP pg. 81.4 </a:t>
          </a:r>
          <a:r>
            <a:rPr lang="es-CO" sz="2400" dirty="0" smtClean="0"/>
            <a:t>– “Si la imaginación está pervertida por la fascinación de la pompa y el esplendor terrenales hasta que la ganancia parezca piedad, el cuerpo entero estará lleno de oscuridad. Cuando los poderes de la mente están concentrados sobre los tesoros de la tierra, se rebajan y degradan.”</a:t>
          </a:r>
          <a:endParaRPr lang="es-CO" sz="2400" dirty="0"/>
        </a:p>
      </dgm:t>
    </dgm:pt>
    <dgm:pt modelId="{47B8D763-6EE4-4AF7-BAC9-E7E933931A30}" type="parTrans" cxnId="{3418EE4A-379F-4FD9-B64C-52B043B46DF7}">
      <dgm:prSet/>
      <dgm:spPr/>
      <dgm:t>
        <a:bodyPr/>
        <a:lstStyle/>
        <a:p>
          <a:endParaRPr lang="es-CO"/>
        </a:p>
      </dgm:t>
    </dgm:pt>
    <dgm:pt modelId="{A368A32C-8EC1-49BD-8247-2AC6E3FDF38C}" type="sibTrans" cxnId="{3418EE4A-379F-4FD9-B64C-52B043B46DF7}">
      <dgm:prSet/>
      <dgm:spPr/>
      <dgm:t>
        <a:bodyPr/>
        <a:lstStyle/>
        <a:p>
          <a:endParaRPr lang="es-CO"/>
        </a:p>
      </dgm:t>
    </dgm:pt>
    <dgm:pt modelId="{4A051414-E763-4AEA-9227-32B276BF3681}" type="pres">
      <dgm:prSet presAssocID="{9D0F483F-C7FE-4F21-8386-331BF2A13B7F}" presName="linear" presStyleCnt="0">
        <dgm:presLayoutVars>
          <dgm:animLvl val="lvl"/>
          <dgm:resizeHandles val="exact"/>
        </dgm:presLayoutVars>
      </dgm:prSet>
      <dgm:spPr/>
      <dgm:t>
        <a:bodyPr/>
        <a:lstStyle/>
        <a:p>
          <a:endParaRPr lang="es-CO"/>
        </a:p>
      </dgm:t>
    </dgm:pt>
    <dgm:pt modelId="{3883707D-E02E-4A5E-9B55-C1F64834856A}" type="pres">
      <dgm:prSet presAssocID="{E4861743-1573-4972-BEF6-07D40D0F655B}" presName="parentText" presStyleLbl="node1" presStyleIdx="0" presStyleCnt="2">
        <dgm:presLayoutVars>
          <dgm:chMax val="0"/>
          <dgm:bulletEnabled val="1"/>
        </dgm:presLayoutVars>
      </dgm:prSet>
      <dgm:spPr/>
      <dgm:t>
        <a:bodyPr/>
        <a:lstStyle/>
        <a:p>
          <a:endParaRPr lang="es-CO"/>
        </a:p>
      </dgm:t>
    </dgm:pt>
    <dgm:pt modelId="{AECD0AAB-45F9-4FBF-9D9A-8438FFEE5B7A}" type="pres">
      <dgm:prSet presAssocID="{E4861743-1573-4972-BEF6-07D40D0F655B}" presName="childText" presStyleLbl="revTx" presStyleIdx="0" presStyleCnt="1">
        <dgm:presLayoutVars>
          <dgm:bulletEnabled val="1"/>
        </dgm:presLayoutVars>
      </dgm:prSet>
      <dgm:spPr/>
      <dgm:t>
        <a:bodyPr/>
        <a:lstStyle/>
        <a:p>
          <a:endParaRPr lang="es-CO"/>
        </a:p>
      </dgm:t>
    </dgm:pt>
    <dgm:pt modelId="{D0607C41-D375-442F-83BA-8A6473007826}" type="pres">
      <dgm:prSet presAssocID="{7133CD36-D0D8-4A08-86AE-F47C5842E7FA}" presName="parentText" presStyleLbl="node1" presStyleIdx="1" presStyleCnt="2">
        <dgm:presLayoutVars>
          <dgm:chMax val="0"/>
          <dgm:bulletEnabled val="1"/>
        </dgm:presLayoutVars>
      </dgm:prSet>
      <dgm:spPr/>
      <dgm:t>
        <a:bodyPr/>
        <a:lstStyle/>
        <a:p>
          <a:endParaRPr lang="es-CO"/>
        </a:p>
      </dgm:t>
    </dgm:pt>
  </dgm:ptLst>
  <dgm:cxnLst>
    <dgm:cxn modelId="{80601A34-41FC-45A6-B257-35A13F791FA3}" type="presOf" srcId="{9D0F483F-C7FE-4F21-8386-331BF2A13B7F}" destId="{4A051414-E763-4AEA-9227-32B276BF3681}" srcOrd="0" destOrd="0" presId="urn:microsoft.com/office/officeart/2005/8/layout/vList2"/>
    <dgm:cxn modelId="{408AC302-C6C7-47D9-BE26-0415B76499BB}" type="presOf" srcId="{7B1EA9FA-4508-4D00-9525-805669AFDC3A}" destId="{AECD0AAB-45F9-4FBF-9D9A-8438FFEE5B7A}" srcOrd="0" destOrd="0" presId="urn:microsoft.com/office/officeart/2005/8/layout/vList2"/>
    <dgm:cxn modelId="{7213768F-D6C0-413D-B964-3258FE9B9095}" srcId="{E4861743-1573-4972-BEF6-07D40D0F655B}" destId="{7B1EA9FA-4508-4D00-9525-805669AFDC3A}" srcOrd="0" destOrd="0" parTransId="{D0DEAD36-EE74-4B7E-9E5F-2480528F3461}" sibTransId="{D48C740D-AAED-4C7A-B9CE-5CF044C2D037}"/>
    <dgm:cxn modelId="{7336AA3D-1998-4C8A-8D64-7512D4355297}" srcId="{9D0F483F-C7FE-4F21-8386-331BF2A13B7F}" destId="{E4861743-1573-4972-BEF6-07D40D0F655B}" srcOrd="0" destOrd="0" parTransId="{92D73C35-4442-4176-9AAB-9EE515107ADA}" sibTransId="{10C54223-96C8-4480-933D-DFBCD8FD410B}"/>
    <dgm:cxn modelId="{3418EE4A-379F-4FD9-B64C-52B043B46DF7}" srcId="{9D0F483F-C7FE-4F21-8386-331BF2A13B7F}" destId="{7133CD36-D0D8-4A08-86AE-F47C5842E7FA}" srcOrd="1" destOrd="0" parTransId="{47B8D763-6EE4-4AF7-BAC9-E7E933931A30}" sibTransId="{A368A32C-8EC1-49BD-8247-2AC6E3FDF38C}"/>
    <dgm:cxn modelId="{800D6DC1-5BA1-4658-89F6-F407313E29FE}" type="presOf" srcId="{7133CD36-D0D8-4A08-86AE-F47C5842E7FA}" destId="{D0607C41-D375-442F-83BA-8A6473007826}" srcOrd="0" destOrd="0" presId="urn:microsoft.com/office/officeart/2005/8/layout/vList2"/>
    <dgm:cxn modelId="{EA07B1CD-DDE5-4E60-80D5-89FAD3E14577}" type="presOf" srcId="{E4861743-1573-4972-BEF6-07D40D0F655B}" destId="{3883707D-E02E-4A5E-9B55-C1F64834856A}" srcOrd="0" destOrd="0" presId="urn:microsoft.com/office/officeart/2005/8/layout/vList2"/>
    <dgm:cxn modelId="{8AC068B5-7242-4DA7-9494-E5EF8BE70798}" type="presParOf" srcId="{4A051414-E763-4AEA-9227-32B276BF3681}" destId="{3883707D-E02E-4A5E-9B55-C1F64834856A}" srcOrd="0" destOrd="0" presId="urn:microsoft.com/office/officeart/2005/8/layout/vList2"/>
    <dgm:cxn modelId="{BBCBC90A-C8FE-4672-8AC1-47D4774A3E23}" type="presParOf" srcId="{4A051414-E763-4AEA-9227-32B276BF3681}" destId="{AECD0AAB-45F9-4FBF-9D9A-8438FFEE5B7A}" srcOrd="1" destOrd="0" presId="urn:microsoft.com/office/officeart/2005/8/layout/vList2"/>
    <dgm:cxn modelId="{47B5FA4D-6169-410A-BDA0-97738C9DB3E4}" type="presParOf" srcId="{4A051414-E763-4AEA-9227-32B276BF3681}" destId="{D0607C41-D375-442F-83BA-8A647300782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A8F1ED3-86F5-46F4-9469-2B1705DF125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B854BB98-4D56-4F6B-8F58-581E18A80C98}">
      <dgm:prSet/>
      <dgm:spPr>
        <a:solidFill>
          <a:srgbClr val="C00000"/>
        </a:solidFill>
      </dgm:spPr>
      <dgm:t>
        <a:bodyPr/>
        <a:lstStyle/>
        <a:p>
          <a:pPr rtl="0"/>
          <a:r>
            <a:rPr lang="es-CO" b="1" u="sng" dirty="0" smtClean="0"/>
            <a:t>1MCP pg. 315.2 </a:t>
          </a:r>
          <a:r>
            <a:rPr lang="es-CO" dirty="0" smtClean="0"/>
            <a:t>– “¿Consideras, joven, que al elegir los principios de acción y al someter tu mente a influencias, que estás formando tu carácter para la eternidad? No puedes ocultar nada de Dios. Puedes practicar malos hábitos en secreto, pero no están ocultos de Dios y los ángeles. Ellos miran estas cosas y tendrás que encontrarte con ellas otra vez.</a:t>
          </a:r>
          <a:endParaRPr lang="es-CO" dirty="0"/>
        </a:p>
      </dgm:t>
    </dgm:pt>
    <dgm:pt modelId="{CF156D8C-8F1F-47AE-ABE7-B6199FE99707}" type="parTrans" cxnId="{429B42E3-2BBC-4004-88A6-376F1FF92E3A}">
      <dgm:prSet/>
      <dgm:spPr/>
      <dgm:t>
        <a:bodyPr/>
        <a:lstStyle/>
        <a:p>
          <a:endParaRPr lang="es-CO"/>
        </a:p>
      </dgm:t>
    </dgm:pt>
    <dgm:pt modelId="{BAEDD9FD-DEC2-4F72-BF25-7069EC76434B}" type="sibTrans" cxnId="{429B42E3-2BBC-4004-88A6-376F1FF92E3A}">
      <dgm:prSet/>
      <dgm:spPr/>
      <dgm:t>
        <a:bodyPr/>
        <a:lstStyle/>
        <a:p>
          <a:endParaRPr lang="es-CO"/>
        </a:p>
      </dgm:t>
    </dgm:pt>
    <dgm:pt modelId="{DC5B6C91-70D6-4B24-BD59-2EE3479F3904}">
      <dgm:prSet custT="1"/>
      <dgm:spPr/>
      <dgm:t>
        <a:bodyPr/>
        <a:lstStyle/>
        <a:p>
          <a:pPr rtl="0"/>
          <a:r>
            <a:rPr lang="es-CO" sz="2000" dirty="0" smtClean="0"/>
            <a:t>Dios no se agrada contigo; se requiere que estés mucho más adelantado en el conocimiento espiritual de lo que estás. Con todas las oportunidades y los privilegios que Dios te ha dado, no tienes las obras que corresponden a ellos. Tienes un deber con los demás y un deber que se entiende imperfectamente será imperfectamente realizado.</a:t>
          </a:r>
          <a:endParaRPr lang="es-CO" sz="2000" dirty="0"/>
        </a:p>
      </dgm:t>
    </dgm:pt>
    <dgm:pt modelId="{C396612E-32C8-4A63-A80E-4EFD17D62E64}" type="parTrans" cxnId="{C09C035A-DEAA-46FD-B23C-2E26C0AA7C65}">
      <dgm:prSet/>
      <dgm:spPr/>
      <dgm:t>
        <a:bodyPr/>
        <a:lstStyle/>
        <a:p>
          <a:endParaRPr lang="es-CO"/>
        </a:p>
      </dgm:t>
    </dgm:pt>
    <dgm:pt modelId="{41E26A30-23C1-4845-8498-5F185F789F5D}" type="sibTrans" cxnId="{C09C035A-DEAA-46FD-B23C-2E26C0AA7C65}">
      <dgm:prSet/>
      <dgm:spPr/>
      <dgm:t>
        <a:bodyPr/>
        <a:lstStyle/>
        <a:p>
          <a:endParaRPr lang="es-CO"/>
        </a:p>
      </dgm:t>
    </dgm:pt>
    <dgm:pt modelId="{A60ED3DA-ED5B-4906-B1AC-703A84AC4628}">
      <dgm:prSet/>
      <dgm:spPr>
        <a:solidFill>
          <a:srgbClr val="C00000"/>
        </a:solidFill>
      </dgm:spPr>
      <dgm:t>
        <a:bodyPr/>
        <a:lstStyle/>
        <a:p>
          <a:pPr rtl="0"/>
          <a:r>
            <a:rPr lang="es-CO" dirty="0" smtClean="0"/>
            <a:t>Habrá errores y equivocaciones que no serán perjudiciales para ti mismo sino que ayudarán a fijar prácticas equivocadas en otros. Tienes hábitos de apetitos que complaces en perjuicio de la salud del cuerpo así como del alma.”</a:t>
          </a:r>
          <a:endParaRPr lang="es-CO" dirty="0"/>
        </a:p>
      </dgm:t>
    </dgm:pt>
    <dgm:pt modelId="{7822A4F1-7A0F-427A-BD88-F642FB3DB7D1}" type="parTrans" cxnId="{08652D1F-76F6-4C8B-9883-F1FC2972DD9F}">
      <dgm:prSet/>
      <dgm:spPr/>
      <dgm:t>
        <a:bodyPr/>
        <a:lstStyle/>
        <a:p>
          <a:endParaRPr lang="es-CO"/>
        </a:p>
      </dgm:t>
    </dgm:pt>
    <dgm:pt modelId="{2CB786E6-29BC-430F-9665-918211F304DC}" type="sibTrans" cxnId="{08652D1F-76F6-4C8B-9883-F1FC2972DD9F}">
      <dgm:prSet/>
      <dgm:spPr/>
      <dgm:t>
        <a:bodyPr/>
        <a:lstStyle/>
        <a:p>
          <a:endParaRPr lang="es-CO"/>
        </a:p>
      </dgm:t>
    </dgm:pt>
    <dgm:pt modelId="{351C57A0-3A4A-40D0-ADC1-CF9448A684A9}" type="pres">
      <dgm:prSet presAssocID="{8A8F1ED3-86F5-46F4-9469-2B1705DF1252}" presName="linear" presStyleCnt="0">
        <dgm:presLayoutVars>
          <dgm:animLvl val="lvl"/>
          <dgm:resizeHandles val="exact"/>
        </dgm:presLayoutVars>
      </dgm:prSet>
      <dgm:spPr/>
      <dgm:t>
        <a:bodyPr/>
        <a:lstStyle/>
        <a:p>
          <a:endParaRPr lang="es-CO"/>
        </a:p>
      </dgm:t>
    </dgm:pt>
    <dgm:pt modelId="{278FD8CE-DE1F-4C09-AF6E-79772EC0CEDF}" type="pres">
      <dgm:prSet presAssocID="{B854BB98-4D56-4F6B-8F58-581E18A80C98}" presName="parentText" presStyleLbl="node1" presStyleIdx="0" presStyleCnt="2">
        <dgm:presLayoutVars>
          <dgm:chMax val="0"/>
          <dgm:bulletEnabled val="1"/>
        </dgm:presLayoutVars>
      </dgm:prSet>
      <dgm:spPr/>
      <dgm:t>
        <a:bodyPr/>
        <a:lstStyle/>
        <a:p>
          <a:endParaRPr lang="es-CO"/>
        </a:p>
      </dgm:t>
    </dgm:pt>
    <dgm:pt modelId="{F9B7AFAD-3004-4811-90C9-8295C1F5DD38}" type="pres">
      <dgm:prSet presAssocID="{B854BB98-4D56-4F6B-8F58-581E18A80C98}" presName="childText" presStyleLbl="revTx" presStyleIdx="0" presStyleCnt="1">
        <dgm:presLayoutVars>
          <dgm:bulletEnabled val="1"/>
        </dgm:presLayoutVars>
      </dgm:prSet>
      <dgm:spPr/>
      <dgm:t>
        <a:bodyPr/>
        <a:lstStyle/>
        <a:p>
          <a:endParaRPr lang="es-CO"/>
        </a:p>
      </dgm:t>
    </dgm:pt>
    <dgm:pt modelId="{DD406AFF-3250-4D40-B208-AA0A2F437A6A}" type="pres">
      <dgm:prSet presAssocID="{A60ED3DA-ED5B-4906-B1AC-703A84AC4628}" presName="parentText" presStyleLbl="node1" presStyleIdx="1" presStyleCnt="2">
        <dgm:presLayoutVars>
          <dgm:chMax val="0"/>
          <dgm:bulletEnabled val="1"/>
        </dgm:presLayoutVars>
      </dgm:prSet>
      <dgm:spPr/>
      <dgm:t>
        <a:bodyPr/>
        <a:lstStyle/>
        <a:p>
          <a:endParaRPr lang="es-CO"/>
        </a:p>
      </dgm:t>
    </dgm:pt>
  </dgm:ptLst>
  <dgm:cxnLst>
    <dgm:cxn modelId="{CC4B662B-4152-4213-AF5B-482048C0371D}" type="presOf" srcId="{A60ED3DA-ED5B-4906-B1AC-703A84AC4628}" destId="{DD406AFF-3250-4D40-B208-AA0A2F437A6A}" srcOrd="0" destOrd="0" presId="urn:microsoft.com/office/officeart/2005/8/layout/vList2"/>
    <dgm:cxn modelId="{08652D1F-76F6-4C8B-9883-F1FC2972DD9F}" srcId="{8A8F1ED3-86F5-46F4-9469-2B1705DF1252}" destId="{A60ED3DA-ED5B-4906-B1AC-703A84AC4628}" srcOrd="1" destOrd="0" parTransId="{7822A4F1-7A0F-427A-BD88-F642FB3DB7D1}" sibTransId="{2CB786E6-29BC-430F-9665-918211F304DC}"/>
    <dgm:cxn modelId="{50B8C227-8F3A-4BAD-B287-8672894641C8}" type="presOf" srcId="{8A8F1ED3-86F5-46F4-9469-2B1705DF1252}" destId="{351C57A0-3A4A-40D0-ADC1-CF9448A684A9}" srcOrd="0" destOrd="0" presId="urn:microsoft.com/office/officeart/2005/8/layout/vList2"/>
    <dgm:cxn modelId="{C09C035A-DEAA-46FD-B23C-2E26C0AA7C65}" srcId="{B854BB98-4D56-4F6B-8F58-581E18A80C98}" destId="{DC5B6C91-70D6-4B24-BD59-2EE3479F3904}" srcOrd="0" destOrd="0" parTransId="{C396612E-32C8-4A63-A80E-4EFD17D62E64}" sibTransId="{41E26A30-23C1-4845-8498-5F185F789F5D}"/>
    <dgm:cxn modelId="{2E2C6D48-9C68-4060-A0F2-06F56E3F0040}" type="presOf" srcId="{B854BB98-4D56-4F6B-8F58-581E18A80C98}" destId="{278FD8CE-DE1F-4C09-AF6E-79772EC0CEDF}" srcOrd="0" destOrd="0" presId="urn:microsoft.com/office/officeart/2005/8/layout/vList2"/>
    <dgm:cxn modelId="{429B42E3-2BBC-4004-88A6-376F1FF92E3A}" srcId="{8A8F1ED3-86F5-46F4-9469-2B1705DF1252}" destId="{B854BB98-4D56-4F6B-8F58-581E18A80C98}" srcOrd="0" destOrd="0" parTransId="{CF156D8C-8F1F-47AE-ABE7-B6199FE99707}" sibTransId="{BAEDD9FD-DEC2-4F72-BF25-7069EC76434B}"/>
    <dgm:cxn modelId="{AE37432A-EAE9-4717-8556-7B3CC429A300}" type="presOf" srcId="{DC5B6C91-70D6-4B24-BD59-2EE3479F3904}" destId="{F9B7AFAD-3004-4811-90C9-8295C1F5DD38}" srcOrd="0" destOrd="0" presId="urn:microsoft.com/office/officeart/2005/8/layout/vList2"/>
    <dgm:cxn modelId="{D74B66D0-E231-4B54-B94C-4B750C92649C}" type="presParOf" srcId="{351C57A0-3A4A-40D0-ADC1-CF9448A684A9}" destId="{278FD8CE-DE1F-4C09-AF6E-79772EC0CEDF}" srcOrd="0" destOrd="0" presId="urn:microsoft.com/office/officeart/2005/8/layout/vList2"/>
    <dgm:cxn modelId="{071997E4-C7F8-4C57-9483-E6D865C28E56}" type="presParOf" srcId="{351C57A0-3A4A-40D0-ADC1-CF9448A684A9}" destId="{F9B7AFAD-3004-4811-90C9-8295C1F5DD38}" srcOrd="1" destOrd="0" presId="urn:microsoft.com/office/officeart/2005/8/layout/vList2"/>
    <dgm:cxn modelId="{76CED2E9-0848-4805-8652-87EE8C88BD3D}" type="presParOf" srcId="{351C57A0-3A4A-40D0-ADC1-CF9448A684A9}" destId="{DD406AFF-3250-4D40-B208-AA0A2F437A6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F3BBB2-57C6-45B2-929B-F1B628258D7B}">
      <dsp:nvSpPr>
        <dsp:cNvPr id="0" name=""/>
        <dsp:cNvSpPr/>
      </dsp:nvSpPr>
      <dsp:spPr>
        <a:xfrm>
          <a:off x="0" y="303177"/>
          <a:ext cx="8229600" cy="20592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s-CO" sz="2000" b="1" i="1" u="sng" kern="1200" dirty="0" smtClean="0"/>
            <a:t>CJE (Cartas a Jóvenes Enamorados) pg. 56.1 </a:t>
          </a:r>
          <a:r>
            <a:rPr lang="es-CO" sz="2000" b="1" i="1" u="none" kern="1200" dirty="0" smtClean="0"/>
            <a:t>. </a:t>
          </a:r>
          <a:r>
            <a:rPr lang="es-CO" sz="2000" kern="1200" dirty="0" smtClean="0"/>
            <a:t> “Esta carta contiene algunas de las advertencias y consejos más severos de la sierva del Señor que se encuentran en este libro. Parece que Isabel tiene tantos problemas y debilidades personales que su caso es desesperado. Al principio esta carta pareciera ser un juicio final de Dios, pero justamente en la mitad de toda la reprensión se encuentran las siguientes palabras de ánimo.”</a:t>
          </a:r>
          <a:endParaRPr lang="es-CO" sz="2000" kern="1200" dirty="0"/>
        </a:p>
      </dsp:txBody>
      <dsp:txXfrm>
        <a:off x="100522" y="403699"/>
        <a:ext cx="8028556" cy="1858156"/>
      </dsp:txXfrm>
    </dsp:sp>
    <dsp:sp modelId="{55A25AC2-5040-4E11-BEC0-16F86A88D422}">
      <dsp:nvSpPr>
        <dsp:cNvPr id="0" name=""/>
        <dsp:cNvSpPr/>
      </dsp:nvSpPr>
      <dsp:spPr>
        <a:xfrm>
          <a:off x="0" y="2362378"/>
          <a:ext cx="8229600" cy="1179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25400" rIns="142240" bIns="2540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Querida Isabel: </a:t>
          </a:r>
          <a:r>
            <a:rPr lang="es-CO" sz="2000" b="1" u="sng" kern="1200" dirty="0" smtClean="0"/>
            <a:t>Se me ha mostrado </a:t>
          </a:r>
          <a:r>
            <a:rPr lang="es-CO" sz="2000" kern="1200" dirty="0" smtClean="0"/>
            <a:t>que estás en peligro de caer completamente bajo el control del gran adversario de las almas. Te opones a la restricción, eres obstinada, voluntariosa y terca, y les has dado muchos problemas a tus padres. </a:t>
          </a:r>
          <a:r>
            <a:rPr lang="es-CO" sz="2000" b="1" u="sng" kern="1200" dirty="0" smtClean="0"/>
            <a:t>{CJE 57.1}</a:t>
          </a:r>
          <a:endParaRPr lang="es-CO" sz="2000" kern="1200" dirty="0"/>
        </a:p>
      </dsp:txBody>
      <dsp:txXfrm>
        <a:off x="0" y="2362378"/>
        <a:ext cx="8229600" cy="1179900"/>
      </dsp:txXfrm>
    </dsp:sp>
    <dsp:sp modelId="{7E0525AD-28F7-4255-BAF7-E5C99E11771C}">
      <dsp:nvSpPr>
        <dsp:cNvPr id="0" name=""/>
        <dsp:cNvSpPr/>
      </dsp:nvSpPr>
      <dsp:spPr>
        <a:xfrm>
          <a:off x="0" y="3542278"/>
          <a:ext cx="8229600" cy="20592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kern="1200" dirty="0" smtClean="0"/>
            <a:t>Eras descarada, egoísta y orgullosa y necesitabas disciplina firme tanto en el hogar como en la escuela. – </a:t>
          </a:r>
          <a:r>
            <a:rPr lang="es-CO" sz="2400" b="1" u="sng" kern="1200" dirty="0" smtClean="0"/>
            <a:t>{CJE 57.2}</a:t>
          </a:r>
          <a:endParaRPr lang="es-CO" sz="2400" kern="1200" dirty="0"/>
        </a:p>
      </dsp:txBody>
      <dsp:txXfrm>
        <a:off x="100522" y="3642800"/>
        <a:ext cx="8028556" cy="18581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D9661E-D02F-4EAC-8F66-858A5998946B}">
      <dsp:nvSpPr>
        <dsp:cNvPr id="0" name=""/>
        <dsp:cNvSpPr/>
      </dsp:nvSpPr>
      <dsp:spPr>
        <a:xfrm>
          <a:off x="0" y="85827"/>
          <a:ext cx="8229600" cy="5733000"/>
        </a:xfrm>
        <a:prstGeom prst="roundRect">
          <a:avLst/>
        </a:prstGeom>
        <a:solidFill>
          <a:schemeClr val="tx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Piensas demasiado en ti misma, en tu astucia, que te ha llevado a una afectación y vanidad tales que casi han hecho de ti una necia. Tu lengua es engañosa, ejercitada en la tergiversación y la falsedad. </a:t>
          </a:r>
          <a:r>
            <a:rPr lang="es-CO" sz="2500" b="1" kern="1200" dirty="0" smtClean="0">
              <a:solidFill>
                <a:srgbClr val="FFFF00"/>
              </a:solidFill>
            </a:rPr>
            <a:t>Oh, mi querida niña, si reflexionaras; si tu conciencia aletargada y mortecina despertara y pudieras cultivar habitualmente el sentimiento de la presencia de Dios, y te mantuvieras sometida al control de una conciencia iluminada y despierta, te sentirías feliz y serías una bendición para tus padres, cuyos corazones ahora están adoloridos</a:t>
          </a:r>
          <a:r>
            <a:rPr lang="es-CO" sz="2500" kern="1200" dirty="0" smtClean="0">
              <a:solidFill>
                <a:srgbClr val="FFFF00"/>
              </a:solidFill>
            </a:rPr>
            <a:t>. </a:t>
          </a:r>
          <a:r>
            <a:rPr lang="es-CO" sz="2500" kern="1200" dirty="0" smtClean="0"/>
            <a:t>Puedes llegar a ser un instrumento de justicia para quienes se asocian contigo. Necesitas una conversión completa, sin la cual te encuentras en hiel de amargura y en ligaduras de iniquidad. – </a:t>
          </a:r>
          <a:r>
            <a:rPr lang="es-CO" sz="2500" b="1" u="sng" kern="1200" dirty="0" smtClean="0"/>
            <a:t>{CJE 58.3}</a:t>
          </a:r>
          <a:endParaRPr lang="es-CO" sz="2500" b="1" u="sng" kern="1200" dirty="0"/>
        </a:p>
      </dsp:txBody>
      <dsp:txXfrm>
        <a:off x="279862" y="365689"/>
        <a:ext cx="7669876" cy="51732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83707D-E02E-4A5E-9B55-C1F64834856A}">
      <dsp:nvSpPr>
        <dsp:cNvPr id="0" name=""/>
        <dsp:cNvSpPr/>
      </dsp:nvSpPr>
      <dsp:spPr>
        <a:xfrm>
          <a:off x="0" y="95968"/>
          <a:ext cx="8435280" cy="2457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lvl="0" algn="l" defTabSz="933450" rtl="0">
            <a:lnSpc>
              <a:spcPct val="90000"/>
            </a:lnSpc>
            <a:spcBef>
              <a:spcPct val="0"/>
            </a:spcBef>
            <a:spcAft>
              <a:spcPct val="35000"/>
            </a:spcAft>
          </a:pPr>
          <a:r>
            <a:rPr lang="es-CO" sz="2100" b="1" u="sng" kern="1200" dirty="0" smtClean="0"/>
            <a:t>1MCP pg. 81.2 </a:t>
          </a:r>
          <a:r>
            <a:rPr lang="es-CO" sz="2100" kern="1200" dirty="0" smtClean="0"/>
            <a:t>– “Los malos pensamientos destruyen el alma. El poder transformador de Dios cambia el corazón, refina y purifica los pensamientos. A menos que se haga un esfuerzo decidido para mantener los pensamientos centrados en Cristo, la gracia no se puede revelar en la vida. La mente tiene que entrar en la lucha espiritual. Todo pensamiento debe ser llevado en cautiverio a la obediencia de Cristo. Todos los hábitos tienen que ser puestos bajo el control de Dios.</a:t>
          </a:r>
          <a:endParaRPr lang="es-CO" sz="2100" kern="1200" dirty="0"/>
        </a:p>
      </dsp:txBody>
      <dsp:txXfrm>
        <a:off x="119941" y="215909"/>
        <a:ext cx="8195398" cy="2217118"/>
      </dsp:txXfrm>
    </dsp:sp>
    <dsp:sp modelId="{AECD0AAB-45F9-4FBF-9D9A-8438FFEE5B7A}">
      <dsp:nvSpPr>
        <dsp:cNvPr id="0" name=""/>
        <dsp:cNvSpPr/>
      </dsp:nvSpPr>
      <dsp:spPr>
        <a:xfrm>
          <a:off x="0" y="2552969"/>
          <a:ext cx="8435280" cy="1086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7820" tIns="30480" rIns="170688" bIns="30480" numCol="1" spcCol="1270" anchor="t" anchorCtr="0">
          <a:noAutofit/>
        </a:bodyPr>
        <a:lstStyle/>
        <a:p>
          <a:pPr marL="228600" lvl="1" indent="-228600" algn="l" defTabSz="1066800" rtl="0">
            <a:lnSpc>
              <a:spcPct val="90000"/>
            </a:lnSpc>
            <a:spcBef>
              <a:spcPct val="0"/>
            </a:spcBef>
            <a:spcAft>
              <a:spcPct val="20000"/>
            </a:spcAft>
            <a:buChar char="••"/>
          </a:pPr>
          <a:r>
            <a:rPr lang="es-CO" sz="2400" kern="1200" dirty="0" smtClean="0"/>
            <a:t>Como salvaguardia contra el mal, la mente ocupada en cosas buenas es de mucho más valor que un sinnúmero de barreras, de leyes y disciplina.”</a:t>
          </a:r>
          <a:endParaRPr lang="es-CO" sz="2400" kern="1200" dirty="0"/>
        </a:p>
      </dsp:txBody>
      <dsp:txXfrm>
        <a:off x="0" y="2552969"/>
        <a:ext cx="8435280" cy="1086750"/>
      </dsp:txXfrm>
    </dsp:sp>
    <dsp:sp modelId="{D0607C41-D375-442F-83BA-8A6473007826}">
      <dsp:nvSpPr>
        <dsp:cNvPr id="0" name=""/>
        <dsp:cNvSpPr/>
      </dsp:nvSpPr>
      <dsp:spPr>
        <a:xfrm>
          <a:off x="0" y="3639719"/>
          <a:ext cx="8435280" cy="2457000"/>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s-CO" sz="2400" b="1" u="sng" kern="1200" dirty="0" smtClean="0"/>
            <a:t>1CMP pg. 81.4 </a:t>
          </a:r>
          <a:r>
            <a:rPr lang="es-CO" sz="2400" kern="1200" dirty="0" smtClean="0"/>
            <a:t>– “Si la imaginación está pervertida por la fascinación de la pompa y el esplendor terrenales hasta que la ganancia parezca piedad, el cuerpo entero estará lleno de oscuridad. Cuando los poderes de la mente están concentrados sobre los tesoros de la tierra, se rebajan y degradan.”</a:t>
          </a:r>
          <a:endParaRPr lang="es-CO" sz="2400" kern="1200" dirty="0"/>
        </a:p>
      </dsp:txBody>
      <dsp:txXfrm>
        <a:off x="119941" y="3759660"/>
        <a:ext cx="8195398" cy="22171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8FD8CE-DE1F-4C09-AF6E-79772EC0CEDF}">
      <dsp:nvSpPr>
        <dsp:cNvPr id="0" name=""/>
        <dsp:cNvSpPr/>
      </dsp:nvSpPr>
      <dsp:spPr>
        <a:xfrm>
          <a:off x="0" y="2211"/>
          <a:ext cx="8507288" cy="236808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b="1" u="sng" kern="1200" dirty="0" smtClean="0"/>
            <a:t>1MCP pg. 315.2 </a:t>
          </a:r>
          <a:r>
            <a:rPr lang="es-CO" sz="2300" kern="1200" dirty="0" smtClean="0"/>
            <a:t>– “¿Consideras, joven, que al elegir los principios de acción y al someter tu mente a influencias, que estás formando tu carácter para la eternidad? No puedes ocultar nada de Dios. Puedes practicar malos hábitos en secreto, pero no están ocultos de Dios y los ángeles. Ellos miran estas cosas y tendrás que encontrarte con ellas otra vez.</a:t>
          </a:r>
          <a:endParaRPr lang="es-CO" sz="2300" kern="1200" dirty="0"/>
        </a:p>
      </dsp:txBody>
      <dsp:txXfrm>
        <a:off x="115600" y="117811"/>
        <a:ext cx="8276088" cy="2136880"/>
      </dsp:txXfrm>
    </dsp:sp>
    <dsp:sp modelId="{F9B7AFAD-3004-4811-90C9-8295C1F5DD38}">
      <dsp:nvSpPr>
        <dsp:cNvPr id="0" name=""/>
        <dsp:cNvSpPr/>
      </dsp:nvSpPr>
      <dsp:spPr>
        <a:xfrm>
          <a:off x="0" y="2370291"/>
          <a:ext cx="8507288" cy="14521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0106" tIns="25400" rIns="142240" bIns="2540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Dios no se agrada contigo; se requiere que estés mucho más adelantado en el conocimiento espiritual de lo que estás. Con todas las oportunidades y los privilegios que Dios te ha dado, no tienes las obras que corresponden a ellos. Tienes un deber con los demás y un deber que se entiende imperfectamente será imperfectamente realizado.</a:t>
          </a:r>
          <a:endParaRPr lang="es-CO" sz="2000" kern="1200" dirty="0"/>
        </a:p>
      </dsp:txBody>
      <dsp:txXfrm>
        <a:off x="0" y="2370291"/>
        <a:ext cx="8507288" cy="1452105"/>
      </dsp:txXfrm>
    </dsp:sp>
    <dsp:sp modelId="{DD406AFF-3250-4D40-B208-AA0A2F437A6A}">
      <dsp:nvSpPr>
        <dsp:cNvPr id="0" name=""/>
        <dsp:cNvSpPr/>
      </dsp:nvSpPr>
      <dsp:spPr>
        <a:xfrm>
          <a:off x="0" y="3822396"/>
          <a:ext cx="8507288" cy="2368080"/>
        </a:xfrm>
        <a:prstGeom prst="roundRect">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l" defTabSz="1022350" rtl="0">
            <a:lnSpc>
              <a:spcPct val="90000"/>
            </a:lnSpc>
            <a:spcBef>
              <a:spcPct val="0"/>
            </a:spcBef>
            <a:spcAft>
              <a:spcPct val="35000"/>
            </a:spcAft>
          </a:pPr>
          <a:r>
            <a:rPr lang="es-CO" sz="2300" kern="1200" dirty="0" smtClean="0"/>
            <a:t>Habrá errores y equivocaciones que no serán perjudiciales para ti mismo sino que ayudarán a fijar prácticas equivocadas en otros. Tienes hábitos de apetitos que complaces en perjuicio de la salud del cuerpo así como del alma.”</a:t>
          </a:r>
          <a:endParaRPr lang="es-CO" sz="2300" kern="1200" dirty="0"/>
        </a:p>
      </dsp:txBody>
      <dsp:txXfrm>
        <a:off x="115600" y="3937996"/>
        <a:ext cx="8276088" cy="213688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32919327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4156242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1554265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22143156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27321819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3546620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22236889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2625120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2585170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42647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3D1BABED-0948-4FB2-944D-D7E370DDF8CA}"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EFE44ECF-7191-415D-9C46-5859D4275BD8}" type="slidenum">
              <a:rPr lang="es-CO" smtClean="0"/>
              <a:t>‹Nº›</a:t>
            </a:fld>
            <a:endParaRPr lang="es-CO"/>
          </a:p>
        </p:txBody>
      </p:sp>
    </p:spTree>
    <p:extLst>
      <p:ext uri="{BB962C8B-B14F-4D97-AF65-F5344CB8AC3E}">
        <p14:creationId xmlns:p14="http://schemas.microsoft.com/office/powerpoint/2010/main" val="3960150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1BABED-0948-4FB2-944D-D7E370DDF8CA}" type="datetimeFigureOut">
              <a:rPr lang="es-CO" smtClean="0"/>
              <a:t>24/04/2016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E44ECF-7191-415D-9C46-5859D4275BD8}" type="slidenum">
              <a:rPr lang="es-CO" smtClean="0"/>
              <a:t>‹Nº›</a:t>
            </a:fld>
            <a:endParaRPr lang="es-CO"/>
          </a:p>
        </p:txBody>
      </p:sp>
    </p:spTree>
    <p:extLst>
      <p:ext uri="{BB962C8B-B14F-4D97-AF65-F5344CB8AC3E}">
        <p14:creationId xmlns:p14="http://schemas.microsoft.com/office/powerpoint/2010/main" val="27908120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234361"/>
            <a:ext cx="8229600" cy="6290983"/>
          </a:xfrm>
        </p:spPr>
        <p:txBody>
          <a:bodyPr>
            <a:normAutofit/>
          </a:bodyPr>
          <a:lstStyle/>
          <a:p>
            <a:pPr marL="0" indent="0" algn="ctr">
              <a:buNone/>
            </a:pPr>
            <a:r>
              <a:rPr lang="es-CO" sz="5400" dirty="0" smtClean="0"/>
              <a:t>N°5</a:t>
            </a:r>
          </a:p>
          <a:p>
            <a:pPr marL="0" indent="0">
              <a:buNone/>
            </a:pPr>
            <a:r>
              <a:rPr lang="es-CO" sz="5400" dirty="0" smtClean="0"/>
              <a:t>Cuidar </a:t>
            </a:r>
            <a:r>
              <a:rPr lang="es-CO" sz="5400" dirty="0" smtClean="0"/>
              <a:t>las avenidas del alma: </a:t>
            </a:r>
          </a:p>
          <a:p>
            <a:pPr marL="0" indent="0">
              <a:buNone/>
            </a:pPr>
            <a:endParaRPr lang="es-CO" sz="6000" dirty="0" smtClean="0">
              <a:latin typeface="Algerian" pitchFamily="82" charset="0"/>
            </a:endParaRPr>
          </a:p>
          <a:p>
            <a:pPr marL="0" indent="0" algn="ctr">
              <a:buNone/>
            </a:pPr>
            <a:endParaRPr lang="es-CO" sz="6000" dirty="0" smtClean="0">
              <a:latin typeface="Algerian" pitchFamily="82" charset="0"/>
            </a:endParaRPr>
          </a:p>
          <a:p>
            <a:pPr marL="0" indent="0" algn="ctr">
              <a:buNone/>
            </a:pPr>
            <a:r>
              <a:rPr lang="es-CO" sz="6000" dirty="0" smtClean="0">
                <a:latin typeface="Algerian" pitchFamily="82" charset="0"/>
              </a:rPr>
              <a:t>Las redes sociales</a:t>
            </a:r>
            <a:endParaRPr lang="es-CO" sz="6000" dirty="0">
              <a:latin typeface="Algerian" pitchFamily="82" charset="0"/>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2492896"/>
            <a:ext cx="2880319" cy="1872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235388" y="-2702532"/>
            <a:ext cx="457200" cy="7848872"/>
          </a:xfrm>
          <a:prstGeom prst="flowChartCollat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6" name="5 Intercalar"/>
          <p:cNvSpPr/>
          <p:nvPr/>
        </p:nvSpPr>
        <p:spPr>
          <a:xfrm rot="16200000">
            <a:off x="4343399" y="2152997"/>
            <a:ext cx="457200" cy="7848872"/>
          </a:xfrm>
          <a:prstGeom prst="flowChartCollate">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55649620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842992" cy="1143000"/>
          </a:xfrm>
          <a:solidFill>
            <a:schemeClr val="bg2">
              <a:lumMod val="75000"/>
            </a:schemeClr>
          </a:solidFill>
          <a:scene3d>
            <a:camera prst="orthographicFront"/>
            <a:lightRig rig="threePt" dir="t"/>
          </a:scene3d>
          <a:sp3d>
            <a:bevelT w="165100" prst="coolSlant"/>
          </a:sp3d>
        </p:spPr>
        <p:txBody>
          <a:bodyPr>
            <a:normAutofit/>
          </a:bodyPr>
          <a:lstStyle/>
          <a:p>
            <a:r>
              <a:rPr lang="es-CO" sz="5400" b="1" dirty="0"/>
              <a:t>Las redes sociales</a:t>
            </a:r>
          </a:p>
        </p:txBody>
      </p:sp>
      <p:sp>
        <p:nvSpPr>
          <p:cNvPr id="3" name="2 Marcador de contenido"/>
          <p:cNvSpPr>
            <a:spLocks noGrp="1"/>
          </p:cNvSpPr>
          <p:nvPr>
            <p:ph idx="1"/>
          </p:nvPr>
        </p:nvSpPr>
        <p:spPr>
          <a:xfrm>
            <a:off x="435446" y="1916832"/>
            <a:ext cx="8229600" cy="4680520"/>
          </a:xfrm>
          <a:solidFill>
            <a:schemeClr val="accent4">
              <a:lumMod val="40000"/>
              <a:lumOff val="60000"/>
            </a:schemeClr>
          </a:solidFill>
          <a:scene3d>
            <a:camera prst="orthographicFront"/>
            <a:lightRig rig="threePt" dir="t"/>
          </a:scene3d>
          <a:sp3d>
            <a:bevelT w="165100" prst="coolSlant"/>
          </a:sp3d>
        </p:spPr>
        <p:txBody>
          <a:bodyPr>
            <a:normAutofit fontScale="77500" lnSpcReduction="20000"/>
          </a:bodyPr>
          <a:lstStyle/>
          <a:p>
            <a:r>
              <a:rPr lang="es-CO" dirty="0" smtClean="0"/>
              <a:t>El </a:t>
            </a:r>
            <a:r>
              <a:rPr lang="es-CO" dirty="0"/>
              <a:t>internet es también un medio por el cual se pervierte la mente y el corazón de los hombres, </a:t>
            </a:r>
            <a:r>
              <a:rPr lang="es-CO" u="sng" dirty="0"/>
              <a:t>si se usa de una manera irresponsable</a:t>
            </a:r>
            <a:r>
              <a:rPr lang="es-CO" dirty="0"/>
              <a:t>. En el tiempo de Ellen G. White no existía Facebook ni las redes sociales, tampoco había celulares, ni mucho menos celulares con cámaras para sacar fotos y subirlas al internet; sin embargo ella escribió lo siguiente:</a:t>
            </a:r>
          </a:p>
          <a:p>
            <a:endParaRPr lang="es-CO" u="sng" dirty="0"/>
          </a:p>
          <a:p>
            <a:pPr lvl="1"/>
            <a:r>
              <a:rPr lang="es-CO" sz="2900" u="sng" dirty="0"/>
              <a:t>1TI (Testimonios para la Iglesia) pg. 438.3 </a:t>
            </a:r>
            <a:r>
              <a:rPr lang="es-CO" sz="2900" dirty="0"/>
              <a:t>– “Los jóvenes y las señoritas tienen sus corazones llenos de amor a sí mismos. Esto se manifiesta en su deseo de ser fotografiados; y no se conforman con hacerlo una vez, sino que posan repetidamente para que les tomen fotos, cada vez con la esperanza de que la última exceda en calidad a las anteriores y los muestre más hermosos que el original. </a:t>
            </a:r>
            <a:endParaRPr lang="es-CO" sz="2900"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2061" y="295911"/>
            <a:ext cx="1428750" cy="142875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58430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5194920" cy="2448272"/>
          </a:xfrm>
        </p:spPr>
        <p:txBody>
          <a:bodyPr>
            <a:normAutofit fontScale="92500" lnSpcReduction="10000"/>
          </a:bodyPr>
          <a:lstStyle/>
          <a:p>
            <a:endParaRPr lang="es-CO" u="sng" dirty="0" smtClean="0"/>
          </a:p>
          <a:p>
            <a:r>
              <a:rPr lang="es-CO" u="sng" dirty="0" smtClean="0"/>
              <a:t>Así </a:t>
            </a:r>
            <a:r>
              <a:rPr lang="es-CO" u="sng" dirty="0"/>
              <a:t>malgastan el dinero del Señor</a:t>
            </a:r>
            <a:r>
              <a:rPr lang="es-CO" dirty="0"/>
              <a:t>, ¿pero qué ganan? Nada más que su pobre imagen sobre el papel. </a:t>
            </a:r>
            <a:endParaRPr lang="es-CO"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620688"/>
            <a:ext cx="2673077"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619672" y="3179520"/>
            <a:ext cx="6017058" cy="1815882"/>
          </a:xfrm>
          <a:prstGeom prst="rect">
            <a:avLst/>
          </a:prstGeom>
        </p:spPr>
        <p:txBody>
          <a:bodyPr wrap="square">
            <a:spAutoFit/>
          </a:bodyPr>
          <a:lstStyle/>
          <a:p>
            <a:r>
              <a:rPr lang="es-CO" sz="2800" u="sng" dirty="0">
                <a:solidFill>
                  <a:srgbClr val="FF0000"/>
                </a:solidFill>
              </a:rPr>
              <a:t>Las horas que debieron dedicar a la oración las ocupan egoístamente en la atención de sí mismos; así malgastan preciosas horas del tiempo de prueba.”</a:t>
            </a:r>
            <a:endParaRPr lang="es-CO" u="sng" dirty="0">
              <a:solidFill>
                <a:srgbClr val="FF0000"/>
              </a:solidFill>
            </a:endParaRPr>
          </a:p>
        </p:txBody>
      </p:sp>
      <p:sp>
        <p:nvSpPr>
          <p:cNvPr id="5" name="4 Rectángulo"/>
          <p:cNvSpPr/>
          <p:nvPr/>
        </p:nvSpPr>
        <p:spPr>
          <a:xfrm>
            <a:off x="611560" y="5387262"/>
            <a:ext cx="4572000" cy="954107"/>
          </a:xfrm>
          <a:prstGeom prst="rect">
            <a:avLst/>
          </a:prstGeom>
        </p:spPr>
        <p:txBody>
          <a:bodyPr>
            <a:spAutoFit/>
          </a:bodyPr>
          <a:lstStyle/>
          <a:p>
            <a:r>
              <a:rPr lang="es-CO" sz="2800" dirty="0"/>
              <a:t>Es un párrafo muy revelador escrito por la sierva del Señor.</a:t>
            </a:r>
          </a:p>
        </p:txBody>
      </p:sp>
    </p:spTree>
    <p:extLst>
      <p:ext uri="{BB962C8B-B14F-4D97-AF65-F5344CB8AC3E}">
        <p14:creationId xmlns:p14="http://schemas.microsoft.com/office/powerpoint/2010/main" val="3166460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594749045"/>
              </p:ext>
            </p:extLst>
          </p:nvPr>
        </p:nvGraphicFramePr>
        <p:xfrm>
          <a:off x="457200" y="476672"/>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603666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260648"/>
            <a:ext cx="8229600" cy="6264696"/>
          </a:xfrm>
          <a:solidFill>
            <a:schemeClr val="accent4">
              <a:lumMod val="40000"/>
              <a:lumOff val="60000"/>
            </a:schemeClr>
          </a:solidFill>
          <a:scene3d>
            <a:camera prst="orthographicFront"/>
            <a:lightRig rig="threePt" dir="t"/>
          </a:scene3d>
          <a:sp3d>
            <a:bevelT w="165100" prst="coolSlant"/>
          </a:sp3d>
        </p:spPr>
        <p:txBody>
          <a:bodyPr>
            <a:normAutofit fontScale="85000" lnSpcReduction="10000"/>
          </a:bodyPr>
          <a:lstStyle/>
          <a:p>
            <a:r>
              <a:rPr lang="es-CO" dirty="0" smtClean="0"/>
              <a:t>«Tienes </a:t>
            </a:r>
            <a:r>
              <a:rPr lang="es-CO" dirty="0"/>
              <a:t>ideas incorrectas en cuanto a la sociabilidad entre las niñas y los jóvenes, y te resulta muy atrayente estar en compañía de los muchachos. </a:t>
            </a:r>
            <a:r>
              <a:rPr lang="es-CO" u="sng" dirty="0"/>
              <a:t>Te hiciste daño leyendo novelas de amor y de romances y tu mente quedó fascinada con pensamientos impuros</a:t>
            </a:r>
            <a:r>
              <a:rPr lang="es-CO" dirty="0"/>
              <a:t>. Tu imaginación se corrompió al punto de no tener poder para dominar tus pensamientos. </a:t>
            </a:r>
            <a:r>
              <a:rPr lang="es-CO" u="sng" dirty="0"/>
              <a:t>Satanás te lleva cautiva a su voluntad</a:t>
            </a:r>
            <a:r>
              <a:rPr lang="es-CO" dirty="0"/>
              <a:t>. – </a:t>
            </a:r>
            <a:r>
              <a:rPr lang="es-CO" b="1" u="sng" dirty="0"/>
              <a:t>{CJE 57.3}</a:t>
            </a:r>
          </a:p>
          <a:p>
            <a:endParaRPr lang="es-CO" dirty="0"/>
          </a:p>
          <a:p>
            <a:pPr marL="0" indent="0">
              <a:buNone/>
            </a:pPr>
            <a:r>
              <a:rPr lang="es-CO" dirty="0"/>
              <a:t>Tu conducta no ha sido casta, ni modesta ni de buen nombre. No tienes el temor de Dios delante de tus ojos. </a:t>
            </a:r>
            <a:r>
              <a:rPr lang="es-CO" u="sng" dirty="0"/>
              <a:t>Mi querida niña, a menos que te detengas justamente donde estás, con seguridad la ruina está delante de ti</a:t>
            </a:r>
            <a:r>
              <a:rPr lang="es-CO" dirty="0"/>
              <a:t>. Cesa en tus ensueños, en tu forjar de castillos en el aire. Detén tus pensamientos de ir tras los canales de la necedad y de la corrupción. </a:t>
            </a:r>
          </a:p>
        </p:txBody>
      </p:sp>
    </p:spTree>
    <p:extLst>
      <p:ext uri="{BB962C8B-B14F-4D97-AF65-F5344CB8AC3E}">
        <p14:creationId xmlns:p14="http://schemas.microsoft.com/office/powerpoint/2010/main" val="34728130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60000"/>
              <a:lumOff val="40000"/>
            </a:schemeClr>
          </a:solidFill>
          <a:scene3d>
            <a:camera prst="orthographicFront"/>
            <a:lightRig rig="threePt" dir="t"/>
          </a:scene3d>
          <a:sp3d>
            <a:bevelT w="165100" prst="coolSlant"/>
          </a:sp3d>
        </p:spPr>
        <p:txBody>
          <a:bodyPr>
            <a:normAutofit fontScale="85000" lnSpcReduction="20000"/>
          </a:bodyPr>
          <a:lstStyle/>
          <a:p>
            <a:r>
              <a:rPr lang="es-CO" dirty="0"/>
              <a:t>Si albergas imaginaciones vanas, permitiendo que tu mente se detenga sobre pensamientos impuros, </a:t>
            </a:r>
            <a:r>
              <a:rPr lang="es-CO" u="sng" dirty="0"/>
              <a:t>eres en cierto grado, tan culpable delante de Dios como si tus pensamientos fueran llevados a la acción</a:t>
            </a:r>
            <a:r>
              <a:rPr lang="es-CO" dirty="0"/>
              <a:t>. Lo único que impide la acción es la falta de oportunidad. Tendrás que transformarte en una </a:t>
            </a:r>
            <a:r>
              <a:rPr lang="es-CO" u="sng" dirty="0"/>
              <a:t>fiel centinela de tus ojos, de tus oídos y de todos los sentidos si quieres controlar tu mente e impedir que pensamientos vanos y corruptos manchen tu alma</a:t>
            </a:r>
            <a:r>
              <a:rPr lang="es-CO" dirty="0"/>
              <a:t>. </a:t>
            </a:r>
            <a:endParaRPr lang="es-CO" dirty="0" smtClean="0"/>
          </a:p>
          <a:p>
            <a:endParaRPr lang="es-CO" dirty="0" smtClean="0"/>
          </a:p>
          <a:p>
            <a:r>
              <a:rPr lang="es-CO" dirty="0" smtClean="0"/>
              <a:t>La </a:t>
            </a:r>
            <a:r>
              <a:rPr lang="es-CO" dirty="0"/>
              <a:t>imaginación debe controlarse en forma definida y continua a fin de que las pasiones y los afectos se sometan a la razón y a la conciencia. </a:t>
            </a:r>
            <a:r>
              <a:rPr lang="es-CO" u="sng" dirty="0"/>
              <a:t>Estás en peligro, pues estás a punto de sacrificar tus intereses eternos sobre el altar de la pasión</a:t>
            </a:r>
            <a:r>
              <a:rPr lang="es-CO" dirty="0"/>
              <a:t>. La pasión está obteniendo el dominio definido de todo tu ser; y una pasión ¿de qué calidad? De naturaleza baja y </a:t>
            </a:r>
            <a:r>
              <a:rPr lang="es-CO" dirty="0" smtClean="0"/>
              <a:t>destructora». </a:t>
            </a:r>
            <a:r>
              <a:rPr lang="es-CO" dirty="0"/>
              <a:t>– </a:t>
            </a:r>
            <a:r>
              <a:rPr lang="es-CO" b="1" u="sng" dirty="0"/>
              <a:t>{CJE 57.4}</a:t>
            </a:r>
          </a:p>
          <a:p>
            <a:endParaRPr lang="es-CO" b="1" u="sng" dirty="0"/>
          </a:p>
          <a:p>
            <a:endParaRPr lang="es-CO" dirty="0"/>
          </a:p>
        </p:txBody>
      </p:sp>
    </p:spTree>
    <p:extLst>
      <p:ext uri="{BB962C8B-B14F-4D97-AF65-F5344CB8AC3E}">
        <p14:creationId xmlns:p14="http://schemas.microsoft.com/office/powerpoint/2010/main" val="1415238500"/>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dirty="0"/>
              <a:t>Te ruego que te detengas donde estás. No avances ni un solo paso más en tu sendero obstinado y desenfrenado, porque delante de ti están la miseria y la muerte. </a:t>
            </a:r>
            <a:r>
              <a:rPr lang="es-CO" dirty="0">
                <a:solidFill>
                  <a:srgbClr val="FF0000"/>
                </a:solidFill>
              </a:rPr>
              <a:t>A menos que ejerzas autocontrol con relación a tus pasiones y afectos, acarrearás sobre ti desprestigio a la vista de los que te rodean y tu carácter será de mal nombre mientras vivas</a:t>
            </a:r>
            <a:r>
              <a:rPr lang="es-CO" dirty="0"/>
              <a:t>. – </a:t>
            </a:r>
            <a:r>
              <a:rPr lang="es-CO" b="1" u="sng" dirty="0"/>
              <a:t>{CJE 58.1}</a:t>
            </a:r>
          </a:p>
          <a:p>
            <a:endParaRPr lang="es-CO" dirty="0"/>
          </a:p>
          <a:p>
            <a:pPr lvl="1"/>
            <a:r>
              <a:rPr lang="es-CO" u="sng" dirty="0"/>
              <a:t>No considero que tu caso sea sin esperanza</a:t>
            </a:r>
            <a:r>
              <a:rPr lang="es-CO" dirty="0"/>
              <a:t>. Si así fuera, mi pluma no estaría trazando estas líneas. </a:t>
            </a:r>
            <a:r>
              <a:rPr lang="es-CO" u="sng" dirty="0"/>
              <a:t>Con la fortaleza de Dios, puedes redimir tu pasado. Puedes obtener excelencia moral de modo que tu nombre se asocie con cosas puras y santas. Puedes elevarte</a:t>
            </a:r>
            <a:r>
              <a:rPr lang="es-CO" dirty="0"/>
              <a:t>. Dios ha provisto para ti la ayuda necesaria. – </a:t>
            </a:r>
            <a:r>
              <a:rPr lang="es-CO" b="1" u="sng" dirty="0"/>
              <a:t>{CJE 58.2}</a:t>
            </a:r>
          </a:p>
          <a:p>
            <a:endParaRPr lang="es-CO" b="1" u="sng" dirty="0"/>
          </a:p>
          <a:p>
            <a:endParaRPr lang="es-CO" dirty="0"/>
          </a:p>
        </p:txBody>
      </p:sp>
    </p:spTree>
    <p:extLst>
      <p:ext uri="{BB962C8B-B14F-4D97-AF65-F5344CB8AC3E}">
        <p14:creationId xmlns:p14="http://schemas.microsoft.com/office/powerpoint/2010/main" val="82074075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123313858"/>
              </p:ext>
            </p:extLst>
          </p:nvPr>
        </p:nvGraphicFramePr>
        <p:xfrm>
          <a:off x="457200" y="548680"/>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4274235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rgbClr val="002060"/>
          </a:solidFill>
        </p:spPr>
        <p:txBody>
          <a:bodyPr>
            <a:normAutofit fontScale="70000" lnSpcReduction="20000"/>
          </a:bodyPr>
          <a:lstStyle/>
          <a:p>
            <a:r>
              <a:rPr lang="es-CO" b="1" dirty="0">
                <a:solidFill>
                  <a:srgbClr val="FFFF00"/>
                </a:solidFill>
              </a:rPr>
              <a:t>Puedes convertirte en una niña prudente, recatada y virtuosa, pero no sin un esfuerzo ferviente. Debes velar, orar, meditar, investigar tus motivos y tus acciones. Analiza detenidamente tus sentimientos y tus actos. ¿Realizarías un acto impuro en la presencia de tu padre? Ciertamente no; pero lo cometes en la presencia de tu Padre celestial que es tanto más exaltado, santo y puro. Sí, corrompes tu cuerpo en la presencia de los ángeles puros y sin pecado y en la presencia de Cristo, y continúas haciéndolo sin tomar en cuenta la conciencia, ni la luz, ni las amonestaciones que te han sido dadas. – </a:t>
            </a:r>
            <a:r>
              <a:rPr lang="es-CO" b="1" u="sng" dirty="0">
                <a:solidFill>
                  <a:srgbClr val="FFFF00"/>
                </a:solidFill>
              </a:rPr>
              <a:t>{CJE 58.5}</a:t>
            </a:r>
          </a:p>
          <a:p>
            <a:endParaRPr lang="es-CO" u="sng" dirty="0"/>
          </a:p>
          <a:p>
            <a:r>
              <a:rPr lang="es-CO" dirty="0">
                <a:solidFill>
                  <a:schemeClr val="bg1"/>
                </a:solidFill>
              </a:rPr>
              <a:t>Ríndete a Cristo sin demora; solamente él, por el poder de su gracia, puede redimirte de la ruina. Solamente él puede devolver la salud a tus facultades morales y mentales. Tu corazón puede ser enternecido con el amor de Dios; tu entendimiento puede aclararse y madurar; tu voluntad puede llegar a ser recta y santificada, sometida al dominio del Espíritu de Dios. Puedes hacer de ti lo que elijas. Si ahora cambias de frente, si cesas de hacer el mal y aprendes a hacer el bien, ciertamente entonces serás feliz; tendrás éxito en las batallas de la vida y te elevarás a la gloria y el honor en la vida mejor. “Escogeos hoy a quién sirváis”. – </a:t>
            </a:r>
            <a:r>
              <a:rPr lang="es-CO" b="1" u="sng" dirty="0">
                <a:solidFill>
                  <a:schemeClr val="bg1"/>
                </a:solidFill>
              </a:rPr>
              <a:t>{CJE 59.1}</a:t>
            </a:r>
          </a:p>
          <a:p>
            <a:endParaRPr lang="es-CO" dirty="0"/>
          </a:p>
        </p:txBody>
      </p:sp>
    </p:spTree>
    <p:extLst>
      <p:ext uri="{BB962C8B-B14F-4D97-AF65-F5344CB8AC3E}">
        <p14:creationId xmlns:p14="http://schemas.microsoft.com/office/powerpoint/2010/main" val="17702158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048672"/>
          </a:xfrm>
          <a:solidFill>
            <a:schemeClr val="accent4">
              <a:lumMod val="20000"/>
              <a:lumOff val="80000"/>
            </a:schemeClr>
          </a:solidFill>
          <a:scene3d>
            <a:camera prst="orthographicFront"/>
            <a:lightRig rig="threePt" dir="t"/>
          </a:scene3d>
          <a:sp3d>
            <a:bevelT w="165100" prst="coolSlant"/>
          </a:sp3d>
        </p:spPr>
        <p:txBody>
          <a:bodyPr>
            <a:normAutofit fontScale="77500" lnSpcReduction="20000"/>
          </a:bodyPr>
          <a:lstStyle/>
          <a:p>
            <a:r>
              <a:rPr lang="es-CO" sz="3300" b="1" dirty="0"/>
              <a:t>Ellen G. White amonestaba la </a:t>
            </a:r>
            <a:r>
              <a:rPr lang="es-CO" sz="3300" b="1" dirty="0" smtClean="0"/>
              <a:t>chismosearía, ¿que </a:t>
            </a:r>
            <a:r>
              <a:rPr lang="es-CO" sz="3300" b="1" dirty="0"/>
              <a:t>diría hoy en día de la chismosearía en Facebook?</a:t>
            </a:r>
          </a:p>
          <a:p>
            <a:endParaRPr lang="es-CO" dirty="0"/>
          </a:p>
          <a:p>
            <a:pPr marL="0" indent="0" algn="ctr">
              <a:buNone/>
            </a:pPr>
            <a:r>
              <a:rPr lang="es-CO" b="1" u="sng" dirty="0"/>
              <a:t>1TI pg. 442.3 </a:t>
            </a:r>
            <a:r>
              <a:rPr lang="es-CO" dirty="0"/>
              <a:t>– “¿Se menciona a Jesús? ¿Constituye la verdad el tema de conversación? ¿Se glorían los participantes en la cruz de Cristo? </a:t>
            </a:r>
            <a:endParaRPr lang="es-CO" dirty="0" smtClean="0"/>
          </a:p>
          <a:p>
            <a:pPr marL="0" indent="0" algn="ctr">
              <a:buNone/>
            </a:pPr>
            <a:endParaRPr lang="es-CO" dirty="0" smtClean="0"/>
          </a:p>
          <a:p>
            <a:pPr marL="0" indent="0" algn="ctr">
              <a:buNone/>
            </a:pPr>
            <a:r>
              <a:rPr lang="es-CO" dirty="0" smtClean="0">
                <a:solidFill>
                  <a:srgbClr val="FF0000"/>
                </a:solidFill>
              </a:rPr>
              <a:t>En </a:t>
            </a:r>
            <a:r>
              <a:rPr lang="es-CO" dirty="0">
                <a:solidFill>
                  <a:srgbClr val="FF0000"/>
                </a:solidFill>
              </a:rPr>
              <a:t>cambio, </a:t>
            </a:r>
            <a:r>
              <a:rPr lang="es-CO" b="1" dirty="0">
                <a:solidFill>
                  <a:srgbClr val="FF0000"/>
                </a:solidFill>
              </a:rPr>
              <a:t>es esta moda, aquel sombrero, ese vestido, lo que dijo aquel joven o aquella señorita o las diversiones en las que están planeando participar</a:t>
            </a:r>
            <a:r>
              <a:rPr lang="es-CO" dirty="0">
                <a:solidFill>
                  <a:srgbClr val="FF0000"/>
                </a:solidFill>
              </a:rPr>
              <a:t>. ¡Cuánta alegría! </a:t>
            </a:r>
            <a:endParaRPr lang="es-CO" dirty="0" smtClean="0">
              <a:solidFill>
                <a:srgbClr val="FF0000"/>
              </a:solidFill>
            </a:endParaRPr>
          </a:p>
          <a:p>
            <a:pPr marL="0" indent="0" algn="ctr">
              <a:buNone/>
            </a:pPr>
            <a:endParaRPr lang="es-CO" dirty="0"/>
          </a:p>
          <a:p>
            <a:pPr marL="0" indent="0" algn="ctr">
              <a:buNone/>
            </a:pPr>
            <a:r>
              <a:rPr lang="es-CO" dirty="0" smtClean="0"/>
              <a:t>¿</a:t>
            </a:r>
            <a:r>
              <a:rPr lang="es-CO" dirty="0"/>
              <a:t>Se sienten atraídos los ángeles y se acercan alrededor de ellos para dispersar las tinieblas con las que Satanás los rodea? De ninguna manera. Ved cómo se alejan con tristeza. Veo lágrimas en el rostro de esos ángeles. ¿Será posible que se haga llorar a los ángeles de Dios? Eso es lo que sucede.”</a:t>
            </a:r>
          </a:p>
          <a:p>
            <a:endParaRPr lang="es-CO" dirty="0"/>
          </a:p>
          <a:p>
            <a:endParaRPr lang="es-CO" dirty="0"/>
          </a:p>
        </p:txBody>
      </p:sp>
    </p:spTree>
    <p:extLst>
      <p:ext uri="{BB962C8B-B14F-4D97-AF65-F5344CB8AC3E}">
        <p14:creationId xmlns:p14="http://schemas.microsoft.com/office/powerpoint/2010/main" val="374720745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338936" cy="1143000"/>
          </a:xfrm>
          <a:solidFill>
            <a:schemeClr val="bg2">
              <a:lumMod val="75000"/>
            </a:schemeClr>
          </a:solidFill>
          <a:scene3d>
            <a:camera prst="orthographicFront"/>
            <a:lightRig rig="threePt" dir="t"/>
          </a:scene3d>
          <a:sp3d>
            <a:bevelT w="165100" prst="coolSlant"/>
          </a:sp3d>
        </p:spPr>
        <p:txBody>
          <a:bodyPr>
            <a:normAutofit/>
          </a:bodyPr>
          <a:lstStyle/>
          <a:p>
            <a:r>
              <a:rPr lang="es-CO" sz="6000" b="1" dirty="0"/>
              <a:t>La música</a:t>
            </a:r>
          </a:p>
        </p:txBody>
      </p:sp>
      <p:sp>
        <p:nvSpPr>
          <p:cNvPr id="3" name="2 Marcador de contenido"/>
          <p:cNvSpPr>
            <a:spLocks noGrp="1"/>
          </p:cNvSpPr>
          <p:nvPr>
            <p:ph idx="1"/>
          </p:nvPr>
        </p:nvSpPr>
        <p:spPr>
          <a:xfrm>
            <a:off x="457200" y="1672208"/>
            <a:ext cx="8229600" cy="4853136"/>
          </a:xfrm>
          <a:solidFill>
            <a:schemeClr val="tx2">
              <a:lumMod val="20000"/>
              <a:lumOff val="80000"/>
            </a:schemeClr>
          </a:solidFill>
          <a:scene3d>
            <a:camera prst="orthographicFront"/>
            <a:lightRig rig="threePt" dir="t"/>
          </a:scene3d>
          <a:sp3d>
            <a:bevelT w="165100" prst="coolSlant"/>
          </a:sp3d>
        </p:spPr>
        <p:txBody>
          <a:bodyPr>
            <a:normAutofit fontScale="70000" lnSpcReduction="20000"/>
          </a:bodyPr>
          <a:lstStyle/>
          <a:p>
            <a:r>
              <a:rPr lang="es-CO" b="1" u="sng" dirty="0" smtClean="0"/>
              <a:t>1TI </a:t>
            </a:r>
            <a:r>
              <a:rPr lang="es-CO" b="1" u="sng" dirty="0"/>
              <a:t>pg. </a:t>
            </a:r>
            <a:r>
              <a:rPr lang="es-CO" b="1" u="sng" dirty="0" smtClean="0"/>
              <a:t>443.1</a:t>
            </a:r>
            <a:r>
              <a:rPr lang="es-CO" b="1" dirty="0" smtClean="0"/>
              <a:t>. </a:t>
            </a:r>
            <a:r>
              <a:rPr lang="es-CO" dirty="0" smtClean="0"/>
              <a:t>“</a:t>
            </a:r>
            <a:r>
              <a:rPr lang="es-CO" b="1" dirty="0" smtClean="0"/>
              <a:t>La </a:t>
            </a:r>
            <a:r>
              <a:rPr lang="es-CO" b="1" dirty="0"/>
              <a:t>música ha ocupado el tiempo que debiera haberse dedicado a la oración. La música es el ídolo que adoran muchos cristianos que profesan ser observadores del sábado. </a:t>
            </a:r>
            <a:r>
              <a:rPr lang="es-CO" dirty="0"/>
              <a:t>Satanás no tienen ninguna objeción contra la música cuando puede convertirla en canal para tener acceso a las mentes de la juventud. </a:t>
            </a:r>
            <a:r>
              <a:rPr lang="es-CO" b="1" dirty="0"/>
              <a:t>Servirá a su propósito cualquier cosa que sirva para apartar la mente de Dios y ocupar el tiempo que debiera dedicarse a su servicio</a:t>
            </a:r>
            <a:r>
              <a:rPr lang="es-CO" dirty="0"/>
              <a:t>.</a:t>
            </a:r>
          </a:p>
          <a:p>
            <a:endParaRPr lang="es-CO" dirty="0"/>
          </a:p>
          <a:p>
            <a:pPr lvl="1"/>
            <a:r>
              <a:rPr lang="es-CO" dirty="0"/>
              <a:t>Trabaja con los medios que ejercerán la influencia más poderosa para mantener al mayor número de personas sometidas a una agradable infatuación, mientras ellas quedan paralizadas por su poder. </a:t>
            </a:r>
            <a:r>
              <a:rPr lang="es-CO" b="1" dirty="0"/>
              <a:t>La música es una bendición cuando se la emplea en forma apropiada; pero con frecuencia se la convierte en uno de los instrumentos más atractivos de Satanás para entrampar a las almas</a:t>
            </a:r>
            <a:r>
              <a:rPr lang="es-CO" dirty="0"/>
              <a:t>. Cuando se abusa de ella, conduce a los que carecen de consagración al orgullo, la vanidad y la insensatez. Cuando se le permite que tome el lugar de la devoción y la oración, se convierte en una terrible maldición.”</a:t>
            </a:r>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640"/>
            <a:ext cx="2232248" cy="1296144"/>
          </a:xfrm>
          <a:prstGeom prst="rect">
            <a:avLst/>
          </a:prstGeom>
          <a:noFill/>
          <a:ln>
            <a:noFill/>
          </a:ln>
          <a:effectLst/>
          <a:scene3d>
            <a:camera prst="isometricOffAxis1Righ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5962087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6491064" cy="1152128"/>
          </a:xfrm>
        </p:spPr>
        <p:txBody>
          <a:bodyPr>
            <a:normAutofit fontScale="85000" lnSpcReduction="20000"/>
          </a:bodyPr>
          <a:lstStyle/>
          <a:p>
            <a:r>
              <a:rPr lang="es-CO" dirty="0"/>
              <a:t>En su </a:t>
            </a:r>
            <a:r>
              <a:rPr lang="es-CO" dirty="0" smtClean="0"/>
              <a:t>época (de EGW), no existía </a:t>
            </a:r>
            <a:r>
              <a:rPr lang="es-CO" dirty="0"/>
              <a:t>el karaoke, (karaoke) es una forma de cantar con </a:t>
            </a:r>
            <a:r>
              <a:rPr lang="es-CO" dirty="0" smtClean="0"/>
              <a:t>pistas), </a:t>
            </a:r>
            <a:r>
              <a:rPr lang="es-CO" dirty="0"/>
              <a:t>sin embargo ella escribió:</a:t>
            </a:r>
          </a:p>
          <a:p>
            <a:endParaRPr lang="es-CO" dirty="0"/>
          </a:p>
        </p:txBody>
      </p:sp>
      <p:sp>
        <p:nvSpPr>
          <p:cNvPr id="4" name="3 Rectángulo"/>
          <p:cNvSpPr/>
          <p:nvPr/>
        </p:nvSpPr>
        <p:spPr>
          <a:xfrm>
            <a:off x="467544" y="1700808"/>
            <a:ext cx="8280920" cy="4832092"/>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800" dirty="0"/>
              <a:t>“La gente joven se reúne para cantar, y aunque declaran ser cristianos, con frecuencia deshonran a Dios y su fe con sus conversaciones frívolas y su elección de música. La música sagrada no conviene a su gusto. </a:t>
            </a:r>
            <a:r>
              <a:rPr lang="es-CO" sz="2800" u="sng" dirty="0"/>
              <a:t>Se me llamó la atención a las claras enseñanzas de la Palabra de Dios, que han sido descuidadas</a:t>
            </a:r>
            <a:r>
              <a:rPr lang="es-CO" sz="2800" dirty="0"/>
              <a:t>. En el juicio, todas esas palabras inspiradas condenarán a los que no las tomaron en cuenta.”</a:t>
            </a:r>
          </a:p>
          <a:p>
            <a:endParaRPr lang="es-CO" sz="2800" dirty="0"/>
          </a:p>
          <a:p>
            <a:r>
              <a:rPr lang="es-CO" sz="2800" dirty="0"/>
              <a:t>Entonces la hermana White da un ejemplo caro de esas palabras inspiradas que condenarán en el juicio</a:t>
            </a:r>
            <a:r>
              <a:rPr lang="es-CO" sz="2800" dirty="0" smtClean="0"/>
              <a:t>:</a:t>
            </a:r>
            <a:endParaRPr lang="es-CO" sz="28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116632"/>
            <a:ext cx="1872208"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296347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b="1" u="sng" dirty="0"/>
              <a:t>1TI pg. </a:t>
            </a:r>
            <a:r>
              <a:rPr lang="es-CO" b="1" u="sng" dirty="0" smtClean="0"/>
              <a:t>444.1.</a:t>
            </a:r>
            <a:r>
              <a:rPr lang="es-CO" dirty="0" smtClean="0"/>
              <a:t> </a:t>
            </a:r>
            <a:r>
              <a:rPr lang="es-CO" dirty="0"/>
              <a:t>“El apóstol Pablo exhorta a Timoteo ‘por mandamiento de Dios nuestro Salvador, y del Señor Jesucristo nuestra esperanza’: ‘</a:t>
            </a:r>
            <a:r>
              <a:rPr lang="es-CO" dirty="0">
                <a:latin typeface="Agency FB" pitchFamily="34" charset="0"/>
              </a:rPr>
              <a:t>Quiero, pues, que los hombres oren en todo lugar, levantando manos santas, sin ira ni contienda. Asimismo que las mujeres se atavíen de ropa decorosa, con pudor y modestia; no con peinado ostentoso, ni oro, ni perlas, ni vestidos costoso, sino con buenas obras, como corresponde a las mujeres que profesan piedad</a:t>
            </a:r>
            <a:r>
              <a:rPr lang="es-CO" dirty="0"/>
              <a:t>’ </a:t>
            </a:r>
            <a:r>
              <a:rPr lang="es-CO" b="1" u="sng" dirty="0"/>
              <a:t>(1 Timoteo 2:2-10</a:t>
            </a:r>
            <a:r>
              <a:rPr lang="es-CO" b="1" u="sng" dirty="0" smtClean="0"/>
              <a:t>)</a:t>
            </a:r>
            <a:r>
              <a:rPr lang="es-CO" dirty="0" smtClean="0"/>
              <a:t>.”</a:t>
            </a:r>
          </a:p>
          <a:p>
            <a:pPr marL="0" indent="0">
              <a:buNone/>
            </a:pPr>
            <a:endParaRPr lang="es-CO" dirty="0" smtClean="0"/>
          </a:p>
          <a:p>
            <a:pPr marL="0" indent="0">
              <a:buNone/>
            </a:pPr>
            <a:r>
              <a:rPr lang="es-CO" dirty="0" smtClean="0"/>
              <a:t>Hay </a:t>
            </a:r>
            <a:r>
              <a:rPr lang="es-CO" dirty="0"/>
              <a:t>muchos estudios que demuestran el poderoso efecto de la música en el cerebro. Sin embargo, todos esos estudios lo muestran como algo positivo.</a:t>
            </a:r>
          </a:p>
          <a:p>
            <a:endParaRPr lang="es-CO" dirty="0"/>
          </a:p>
          <a:p>
            <a:endParaRPr lang="es-CO" dirty="0"/>
          </a:p>
          <a:p>
            <a:endParaRPr lang="es-CO" dirty="0"/>
          </a:p>
        </p:txBody>
      </p:sp>
    </p:spTree>
    <p:extLst>
      <p:ext uri="{BB962C8B-B14F-4D97-AF65-F5344CB8AC3E}">
        <p14:creationId xmlns:p14="http://schemas.microsoft.com/office/powerpoint/2010/main" val="122887944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accent4">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dirty="0" smtClean="0"/>
              <a:t>Un </a:t>
            </a:r>
            <a:r>
              <a:rPr lang="es-CO" dirty="0"/>
              <a:t>ejemplo muy conocido es el que dice que escuchar música clásica, particularmente la música de Mozart nos hace más inteligentes, especialmente si escuchamos esa música de bebes o inclusive en el vientre materno.</a:t>
            </a:r>
          </a:p>
          <a:p>
            <a:pPr marL="400050" lvl="1" indent="0">
              <a:buNone/>
            </a:pPr>
            <a:endParaRPr lang="es-CO" dirty="0" smtClean="0"/>
          </a:p>
          <a:p>
            <a:pPr marL="400050" lvl="1" indent="0">
              <a:buNone/>
            </a:pPr>
            <a:r>
              <a:rPr lang="es-CO" dirty="0" smtClean="0">
                <a:solidFill>
                  <a:srgbClr val="FF0000"/>
                </a:solidFill>
              </a:rPr>
              <a:t>Sin </a:t>
            </a:r>
            <a:r>
              <a:rPr lang="es-CO" dirty="0">
                <a:solidFill>
                  <a:srgbClr val="FF0000"/>
                </a:solidFill>
              </a:rPr>
              <a:t>embargo estudios demuestran que la música metalera (con letras satánicas y violentas) tienen el mismo efecto en el cerebro que la música clásica. Entonces, concluiremos que hacer escuchar música metalera hace a los bebes más inteligentes</a:t>
            </a:r>
            <a:r>
              <a:rPr lang="es-CO" dirty="0" smtClean="0">
                <a:solidFill>
                  <a:srgbClr val="FF0000"/>
                </a:solidFill>
              </a:rPr>
              <a:t>?</a:t>
            </a:r>
          </a:p>
          <a:p>
            <a:pPr marL="400050" lvl="1" indent="0">
              <a:buNone/>
            </a:pPr>
            <a:endParaRPr lang="es-CO" dirty="0" smtClean="0"/>
          </a:p>
          <a:p>
            <a:pPr marL="400050" lvl="1" indent="0">
              <a:buNone/>
            </a:pPr>
            <a:r>
              <a:rPr lang="es-CO" b="1" u="sng" dirty="0" smtClean="0"/>
              <a:t>1TI </a:t>
            </a:r>
            <a:r>
              <a:rPr lang="es-CO" b="1" u="sng" dirty="0"/>
              <a:t>pg. </a:t>
            </a:r>
            <a:r>
              <a:rPr lang="es-CO" b="1" u="sng" dirty="0" smtClean="0"/>
              <a:t>439.2</a:t>
            </a:r>
            <a:r>
              <a:rPr lang="es-CO" dirty="0" smtClean="0"/>
              <a:t>.  </a:t>
            </a:r>
            <a:r>
              <a:rPr lang="es-CO" dirty="0"/>
              <a:t>“Satanás ha estado realizando esfuerzos especiales para inducirlos a encontrar felicidad en las diversiones mundanas, y para que se justifiquen procurando demostrar que esas diversiones son inofensivas, inocentes y hasta valiosas para la salud. </a:t>
            </a:r>
            <a:r>
              <a:rPr lang="es-CO" u="sng" dirty="0"/>
              <a:t>Esto complace al adversario de las almas</a:t>
            </a:r>
            <a:r>
              <a:rPr lang="es-CO" u="sng" dirty="0" smtClean="0"/>
              <a:t>.”</a:t>
            </a:r>
            <a:endParaRPr lang="es-CO" u="sng" dirty="0"/>
          </a:p>
          <a:p>
            <a:endParaRPr lang="es-CO" dirty="0"/>
          </a:p>
        </p:txBody>
      </p:sp>
    </p:spTree>
    <p:extLst>
      <p:ext uri="{BB962C8B-B14F-4D97-AF65-F5344CB8AC3E}">
        <p14:creationId xmlns:p14="http://schemas.microsoft.com/office/powerpoint/2010/main" val="208727272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20000"/>
              <a:lumOff val="80000"/>
            </a:schemeClr>
          </a:solidFill>
          <a:scene3d>
            <a:camera prst="orthographicFront"/>
            <a:lightRig rig="threePt" dir="t"/>
          </a:scene3d>
          <a:sp3d>
            <a:bevelT prst="angle"/>
          </a:sp3d>
        </p:spPr>
        <p:txBody>
          <a:bodyPr>
            <a:normAutofit fontScale="92500" lnSpcReduction="20000"/>
          </a:bodyPr>
          <a:lstStyle/>
          <a:p>
            <a:pPr marL="0" indent="0">
              <a:buNone/>
            </a:pPr>
            <a:r>
              <a:rPr lang="es-CO" dirty="0" smtClean="0"/>
              <a:t>Ahora</a:t>
            </a:r>
            <a:r>
              <a:rPr lang="es-CO" dirty="0"/>
              <a:t>, podemos creer a los hombres o podemos creer a Dios, la elección es </a:t>
            </a:r>
            <a:r>
              <a:rPr lang="es-CO" dirty="0" smtClean="0"/>
              <a:t>personal, pero recuerda: tu cargarás con las consecuencias.</a:t>
            </a:r>
          </a:p>
          <a:p>
            <a:pPr marL="0" indent="0">
              <a:buNone/>
            </a:pPr>
            <a:r>
              <a:rPr lang="es-CO" dirty="0" smtClean="0"/>
              <a:t>  </a:t>
            </a:r>
          </a:p>
          <a:p>
            <a:pPr marL="0" indent="0">
              <a:buNone/>
            </a:pPr>
            <a:r>
              <a:rPr lang="es-CO" sz="3300" b="1" u="sng" dirty="0" smtClean="0"/>
              <a:t>¿</a:t>
            </a:r>
            <a:r>
              <a:rPr lang="es-CO" sz="3300" b="1" u="sng" dirty="0"/>
              <a:t>De dónde viene la inteligencia?</a:t>
            </a:r>
          </a:p>
          <a:p>
            <a:endParaRPr lang="es-CO" dirty="0"/>
          </a:p>
          <a:p>
            <a:pPr lvl="1"/>
            <a:r>
              <a:rPr lang="es-CO" b="1" u="sng" dirty="0"/>
              <a:t>Proverbios </a:t>
            </a:r>
            <a:r>
              <a:rPr lang="es-CO" b="1" u="sng" dirty="0" smtClean="0"/>
              <a:t>1:7</a:t>
            </a:r>
            <a:r>
              <a:rPr lang="es-CO" dirty="0" smtClean="0"/>
              <a:t>.  </a:t>
            </a:r>
            <a:r>
              <a:rPr lang="es-CO" dirty="0"/>
              <a:t>“</a:t>
            </a:r>
            <a:r>
              <a:rPr lang="es-CO" dirty="0">
                <a:latin typeface="Agency FB" pitchFamily="34" charset="0"/>
              </a:rPr>
              <a:t>El principio de la sabiduría es el temor de Jehová: Los insensatos desprecian la sabiduría y la enseñanza</a:t>
            </a:r>
            <a:r>
              <a:rPr lang="es-CO" dirty="0"/>
              <a:t>.”</a:t>
            </a:r>
          </a:p>
          <a:p>
            <a:endParaRPr lang="es-CO" dirty="0"/>
          </a:p>
          <a:p>
            <a:pPr lvl="1"/>
            <a:r>
              <a:rPr lang="es-CO" b="1" u="sng" dirty="0"/>
              <a:t>Job </a:t>
            </a:r>
            <a:r>
              <a:rPr lang="es-CO" b="1" u="sng" dirty="0" smtClean="0"/>
              <a:t>12:13</a:t>
            </a:r>
            <a:r>
              <a:rPr lang="es-CO" dirty="0" smtClean="0"/>
              <a:t>. “</a:t>
            </a:r>
            <a:r>
              <a:rPr lang="es-CO" dirty="0" smtClean="0">
                <a:latin typeface="Agency FB" pitchFamily="34" charset="0"/>
              </a:rPr>
              <a:t>Con </a:t>
            </a:r>
            <a:r>
              <a:rPr lang="es-CO" dirty="0">
                <a:latin typeface="Agency FB" pitchFamily="34" charset="0"/>
              </a:rPr>
              <a:t>Dios está la sabiduría y la fortaleza; Suyo es el consejo y la inteligencia</a:t>
            </a:r>
            <a:r>
              <a:rPr lang="es-CO" dirty="0" smtClean="0">
                <a:latin typeface="Agency FB" pitchFamily="34" charset="0"/>
              </a:rPr>
              <a:t>.”</a:t>
            </a:r>
          </a:p>
          <a:p>
            <a:endParaRPr lang="es-CO" dirty="0" smtClean="0"/>
          </a:p>
          <a:p>
            <a:pPr lvl="1"/>
            <a:r>
              <a:rPr lang="es-CO" b="1" u="sng" dirty="0" smtClean="0"/>
              <a:t>Proverbios 2:6-7</a:t>
            </a:r>
            <a:r>
              <a:rPr lang="es-CO" dirty="0" smtClean="0"/>
              <a:t>. “</a:t>
            </a:r>
            <a:r>
              <a:rPr lang="es-CO" dirty="0" smtClean="0">
                <a:latin typeface="Agency FB" pitchFamily="34" charset="0"/>
              </a:rPr>
              <a:t>Porque </a:t>
            </a:r>
            <a:r>
              <a:rPr lang="es-CO" dirty="0">
                <a:latin typeface="Agency FB" pitchFamily="34" charset="0"/>
              </a:rPr>
              <a:t>Jehová da la sabiduría, y de su boca viene el conocimiento y la inteligencia. El provee de sólida sabiduría a los rectos: Es escudo a los que caminan rectamente</a:t>
            </a:r>
            <a:r>
              <a:rPr lang="es-CO" dirty="0"/>
              <a:t>.”</a:t>
            </a:r>
          </a:p>
          <a:p>
            <a:endParaRPr lang="es-CO" dirty="0"/>
          </a:p>
          <a:p>
            <a:endParaRPr lang="es-CO" dirty="0"/>
          </a:p>
          <a:p>
            <a:endParaRPr lang="es-CO" dirty="0"/>
          </a:p>
        </p:txBody>
      </p:sp>
    </p:spTree>
    <p:extLst>
      <p:ext uri="{BB962C8B-B14F-4D97-AF65-F5344CB8AC3E}">
        <p14:creationId xmlns:p14="http://schemas.microsoft.com/office/powerpoint/2010/main" val="232474676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8" end="8"/>
                                            </p:txEl>
                                          </p:spTgt>
                                        </p:tgtEl>
                                        <p:attrNameLst>
                                          <p:attrName>style.visibility</p:attrName>
                                        </p:attrNameLst>
                                      </p:cBhvr>
                                      <p:to>
                                        <p:strVal val="visible"/>
                                      </p:to>
                                    </p:set>
                                    <p:animEffect transition="in" filter="barn(inVertical)">
                                      <p:cBhvr>
                                        <p:cTn id="1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w="139700" h="139700" prst="divot"/>
          </a:sp3d>
        </p:spPr>
        <p:txBody>
          <a:bodyPr>
            <a:normAutofit fontScale="77500" lnSpcReduction="20000"/>
          </a:bodyPr>
          <a:lstStyle/>
          <a:p>
            <a:endParaRPr lang="es-CO" dirty="0"/>
          </a:p>
          <a:p>
            <a:pPr lvl="1"/>
            <a:r>
              <a:rPr lang="es-CO" sz="3100" b="1" u="sng" dirty="0"/>
              <a:t>Proverbios 12:1 </a:t>
            </a:r>
            <a:r>
              <a:rPr lang="es-CO" dirty="0"/>
              <a:t>– “</a:t>
            </a:r>
            <a:r>
              <a:rPr lang="es-CO" dirty="0">
                <a:latin typeface="Agency FB" pitchFamily="34" charset="0"/>
              </a:rPr>
              <a:t>El que ama la corrección ama la sabiduría: Mas el que aborrece la reprensión, es ignorante</a:t>
            </a:r>
            <a:r>
              <a:rPr lang="es-CO" dirty="0"/>
              <a:t>.”</a:t>
            </a:r>
          </a:p>
          <a:p>
            <a:endParaRPr lang="es-CO" dirty="0"/>
          </a:p>
          <a:p>
            <a:pPr lvl="1"/>
            <a:r>
              <a:rPr lang="es-CO" sz="3100" b="1" u="sng" dirty="0"/>
              <a:t>Salmos 119:104 </a:t>
            </a:r>
            <a:r>
              <a:rPr lang="es-CO" dirty="0"/>
              <a:t>– “</a:t>
            </a:r>
            <a:r>
              <a:rPr lang="es-CO" dirty="0">
                <a:latin typeface="Agency FB" pitchFamily="34" charset="0"/>
              </a:rPr>
              <a:t>De tus mandamientos he adquirido inteligencia: Por tanto he aborrecido todo camino de mentira</a:t>
            </a:r>
            <a:r>
              <a:rPr lang="es-CO" dirty="0"/>
              <a:t>.”</a:t>
            </a:r>
          </a:p>
          <a:p>
            <a:endParaRPr lang="es-CO" dirty="0"/>
          </a:p>
          <a:p>
            <a:r>
              <a:rPr lang="es-CO" b="1" u="sng" dirty="0"/>
              <a:t>HC pg. 303.3 </a:t>
            </a:r>
            <a:r>
              <a:rPr lang="es-CO" dirty="0"/>
              <a:t>– “Debéis dominar vuestros pensamientos. Esta tarea no será fácil, y no podéis cumplirla sin esfuerzo aplicado y aun severo. Sin embargo, es lo que Dios os exige; es un deber que incumbe a todo ser que ha de dar cuenta. </a:t>
            </a:r>
            <a:r>
              <a:rPr lang="es-CO" b="1" dirty="0"/>
              <a:t>Sois responsables delante de Dios por vuestros pensamientos</a:t>
            </a:r>
            <a:r>
              <a:rPr lang="es-CO" dirty="0"/>
              <a:t>. Si os entregáis a imaginaciones vanas y permitís que vuestra atención se espacie en temas impuros, </a:t>
            </a:r>
            <a:r>
              <a:rPr lang="es-CO" b="1" dirty="0"/>
              <a:t>sois en cierta medida tan culpables delante de Dios como si vuestros pensamientos se hubiesen puesto en ejecución</a:t>
            </a:r>
            <a:r>
              <a:rPr lang="es-CO" dirty="0"/>
              <a:t>.”</a:t>
            </a:r>
          </a:p>
          <a:p>
            <a:endParaRPr lang="es-CO" dirty="0"/>
          </a:p>
        </p:txBody>
      </p:sp>
    </p:spTree>
    <p:extLst>
      <p:ext uri="{BB962C8B-B14F-4D97-AF65-F5344CB8AC3E}">
        <p14:creationId xmlns:p14="http://schemas.microsoft.com/office/powerpoint/2010/main" val="310749601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80">
                                          <p:stCondLst>
                                            <p:cond delay="0"/>
                                          </p:stCondLst>
                                        </p:cTn>
                                        <p:tgtEl>
                                          <p:spTgt spid="3">
                                            <p:txEl>
                                              <p:pRg st="5" end="5"/>
                                            </p:txEl>
                                          </p:spTgt>
                                        </p:tgtEl>
                                      </p:cBhvr>
                                    </p:animEffect>
                                    <p:anim calcmode="lin" valueType="num">
                                      <p:cBhvr>
                                        <p:cTn id="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5" end="5"/>
                                            </p:txEl>
                                          </p:spTgt>
                                        </p:tgtEl>
                                      </p:cBhvr>
                                      <p:to x="100000" y="60000"/>
                                    </p:animScale>
                                    <p:animScale>
                                      <p:cBhvr>
                                        <p:cTn id="14" dur="166" decel="50000">
                                          <p:stCondLst>
                                            <p:cond delay="676"/>
                                          </p:stCondLst>
                                        </p:cTn>
                                        <p:tgtEl>
                                          <p:spTgt spid="3">
                                            <p:txEl>
                                              <p:pRg st="5" end="5"/>
                                            </p:txEl>
                                          </p:spTgt>
                                        </p:tgtEl>
                                      </p:cBhvr>
                                      <p:to x="100000" y="100000"/>
                                    </p:animScale>
                                    <p:animScale>
                                      <p:cBhvr>
                                        <p:cTn id="15" dur="26">
                                          <p:stCondLst>
                                            <p:cond delay="1312"/>
                                          </p:stCondLst>
                                        </p:cTn>
                                        <p:tgtEl>
                                          <p:spTgt spid="3">
                                            <p:txEl>
                                              <p:pRg st="5" end="5"/>
                                            </p:txEl>
                                          </p:spTgt>
                                        </p:tgtEl>
                                      </p:cBhvr>
                                      <p:to x="100000" y="80000"/>
                                    </p:animScale>
                                    <p:animScale>
                                      <p:cBhvr>
                                        <p:cTn id="16" dur="166" decel="50000">
                                          <p:stCondLst>
                                            <p:cond delay="1338"/>
                                          </p:stCondLst>
                                        </p:cTn>
                                        <p:tgtEl>
                                          <p:spTgt spid="3">
                                            <p:txEl>
                                              <p:pRg st="5" end="5"/>
                                            </p:txEl>
                                          </p:spTgt>
                                        </p:tgtEl>
                                      </p:cBhvr>
                                      <p:to x="100000" y="100000"/>
                                    </p:animScale>
                                    <p:animScale>
                                      <p:cBhvr>
                                        <p:cTn id="17" dur="26">
                                          <p:stCondLst>
                                            <p:cond delay="1642"/>
                                          </p:stCondLst>
                                        </p:cTn>
                                        <p:tgtEl>
                                          <p:spTgt spid="3">
                                            <p:txEl>
                                              <p:pRg st="5" end="5"/>
                                            </p:txEl>
                                          </p:spTgt>
                                        </p:tgtEl>
                                      </p:cBhvr>
                                      <p:to x="100000" y="90000"/>
                                    </p:animScale>
                                    <p:animScale>
                                      <p:cBhvr>
                                        <p:cTn id="18" dur="166" decel="50000">
                                          <p:stCondLst>
                                            <p:cond delay="1668"/>
                                          </p:stCondLst>
                                        </p:cTn>
                                        <p:tgtEl>
                                          <p:spTgt spid="3">
                                            <p:txEl>
                                              <p:pRg st="5" end="5"/>
                                            </p:txEl>
                                          </p:spTgt>
                                        </p:tgtEl>
                                      </p:cBhvr>
                                      <p:to x="100000" y="100000"/>
                                    </p:animScale>
                                    <p:animScale>
                                      <p:cBhvr>
                                        <p:cTn id="19" dur="26">
                                          <p:stCondLst>
                                            <p:cond delay="1808"/>
                                          </p:stCondLst>
                                        </p:cTn>
                                        <p:tgtEl>
                                          <p:spTgt spid="3">
                                            <p:txEl>
                                              <p:pRg st="5" end="5"/>
                                            </p:txEl>
                                          </p:spTgt>
                                        </p:tgtEl>
                                      </p:cBhvr>
                                      <p:to x="100000" y="95000"/>
                                    </p:animScale>
                                    <p:animScale>
                                      <p:cBhvr>
                                        <p:cTn id="20"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092969321"/>
              </p:ext>
            </p:extLst>
          </p:nvPr>
        </p:nvGraphicFramePr>
        <p:xfrm>
          <a:off x="457200" y="332656"/>
          <a:ext cx="8435280"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173309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3158288962"/>
              </p:ext>
            </p:extLst>
          </p:nvPr>
        </p:nvGraphicFramePr>
        <p:xfrm>
          <a:off x="457200" y="332656"/>
          <a:ext cx="8507288" cy="6192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282684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40000"/>
              <a:lumOff val="60000"/>
            </a:schemeClr>
          </a:solidFill>
          <a:scene3d>
            <a:camera prst="orthographicFront"/>
            <a:lightRig rig="threePt" dir="t"/>
          </a:scene3d>
          <a:sp3d>
            <a:bevelT prst="slope"/>
          </a:sp3d>
        </p:spPr>
        <p:txBody>
          <a:bodyPr>
            <a:normAutofit fontScale="77500" lnSpcReduction="20000"/>
          </a:bodyPr>
          <a:lstStyle/>
          <a:p>
            <a:r>
              <a:rPr lang="es-CO" b="1" u="sng" dirty="0"/>
              <a:t>2MCP pg. 26.5 </a:t>
            </a:r>
            <a:r>
              <a:rPr lang="es-CO" dirty="0"/>
              <a:t>– “El cerebro es la ciudadela del ser. Los malos hábitos físicos afectan al cerebro e impiden que se alcance aquello que se desea: una buena disciplina mental</a:t>
            </a:r>
            <a:r>
              <a:rPr lang="es-CO" dirty="0" smtClean="0"/>
              <a:t>.”</a:t>
            </a:r>
          </a:p>
          <a:p>
            <a:r>
              <a:rPr lang="es-CO" b="1" u="sng" dirty="0"/>
              <a:t>2MCP pg. 235.1 </a:t>
            </a:r>
            <a:r>
              <a:rPr lang="es-CO" dirty="0"/>
              <a:t>– “Deberían apartarse del terreno encantado de Satanás, y no permitir que sus mentes se alejen de la lealtad a Dios. Por medio de Cristo pueden ser felices y deben serlo; deben adquirir hábitos de dominio propio.</a:t>
            </a:r>
          </a:p>
          <a:p>
            <a:endParaRPr lang="es-CO" dirty="0"/>
          </a:p>
          <a:p>
            <a:r>
              <a:rPr lang="es-CO" dirty="0"/>
              <a:t>Hasta sus pensamientos deben ser puestos en sujeción a la voluntad de Dios, y sus sentimientos deben estar bajo el control de la razón y la religión. No se les dio la imaginación para permitir que esta desbocara y anduviera por sus propios caminos sin ningún esfuerzo de restricción ni disciplina. Si los pensamientos son equivocados, los sentimientos también lo serán. Los pensamientos combinados con los sentimientos constituyen el carácter moral.</a:t>
            </a:r>
          </a:p>
          <a:p>
            <a:endParaRPr lang="es-CO" dirty="0"/>
          </a:p>
          <a:p>
            <a:endParaRPr lang="es-CO" dirty="0"/>
          </a:p>
          <a:p>
            <a:endParaRPr lang="es-CO" dirty="0"/>
          </a:p>
          <a:p>
            <a:endParaRPr lang="es-CO" dirty="0"/>
          </a:p>
        </p:txBody>
      </p:sp>
    </p:spTree>
    <p:extLst>
      <p:ext uri="{BB962C8B-B14F-4D97-AF65-F5344CB8AC3E}">
        <p14:creationId xmlns:p14="http://schemas.microsoft.com/office/powerpoint/2010/main" val="3403421967"/>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a:solidFill>
            <a:schemeClr val="accent3">
              <a:lumMod val="60000"/>
              <a:lumOff val="40000"/>
            </a:schemeClr>
          </a:solidFill>
          <a:scene3d>
            <a:camera prst="orthographicFront"/>
            <a:lightRig rig="threePt" dir="t"/>
          </a:scene3d>
          <a:sp3d>
            <a:bevelT w="165100" prst="coolSlant"/>
          </a:sp3d>
        </p:spPr>
        <p:txBody>
          <a:bodyPr>
            <a:normAutofit/>
          </a:bodyPr>
          <a:lstStyle/>
          <a:p>
            <a:r>
              <a:rPr lang="es-CO" dirty="0" smtClean="0"/>
              <a:t>Cuando </a:t>
            </a:r>
            <a:r>
              <a:rPr lang="es-CO" dirty="0"/>
              <a:t>llegan a la conclusión de que, como cristianos, no se les requiere que controlen sus pensamientos y sentimientos, caen bajo la influencia de los ángeles malos e invitan su presencia y su dominio.</a:t>
            </a:r>
          </a:p>
          <a:p>
            <a:endParaRPr lang="es-CO" dirty="0"/>
          </a:p>
          <a:p>
            <a:r>
              <a:rPr lang="es-CO" dirty="0"/>
              <a:t>Si ceden a sus impresiones y permiten que sus pensamientos transcurran por los canales de la sospecha, la duda y los lamentos, se encontrarán entre los más infelices de los mortales, y sus vidas serán un fracaso.”</a:t>
            </a:r>
          </a:p>
          <a:p>
            <a:endParaRPr lang="es-CO" dirty="0"/>
          </a:p>
        </p:txBody>
      </p:sp>
    </p:spTree>
    <p:extLst>
      <p:ext uri="{BB962C8B-B14F-4D97-AF65-F5344CB8AC3E}">
        <p14:creationId xmlns:p14="http://schemas.microsoft.com/office/powerpoint/2010/main" val="421231507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626968" cy="1143000"/>
          </a:xfrm>
          <a:solidFill>
            <a:schemeClr val="accent3">
              <a:lumMod val="60000"/>
              <a:lumOff val="40000"/>
            </a:schemeClr>
          </a:solidFill>
          <a:scene3d>
            <a:camera prst="orthographicFront"/>
            <a:lightRig rig="threePt" dir="t"/>
          </a:scene3d>
          <a:sp3d>
            <a:bevelT w="165100" prst="coolSlant"/>
          </a:sp3d>
        </p:spPr>
        <p:txBody>
          <a:bodyPr>
            <a:normAutofit/>
          </a:bodyPr>
          <a:lstStyle/>
          <a:p>
            <a:r>
              <a:rPr lang="es-CO" b="1" dirty="0"/>
              <a:t>Las malas </a:t>
            </a:r>
            <a:r>
              <a:rPr lang="es-CO" b="1" dirty="0" smtClean="0"/>
              <a:t>influencias</a:t>
            </a:r>
            <a:endParaRPr lang="es-CO" b="1" dirty="0"/>
          </a:p>
        </p:txBody>
      </p:sp>
      <p:sp>
        <p:nvSpPr>
          <p:cNvPr id="3" name="2 Marcador de contenido"/>
          <p:cNvSpPr>
            <a:spLocks noGrp="1"/>
          </p:cNvSpPr>
          <p:nvPr>
            <p:ph idx="1"/>
          </p:nvPr>
        </p:nvSpPr>
        <p:spPr>
          <a:xfrm>
            <a:off x="457200" y="1600200"/>
            <a:ext cx="8229600" cy="4925144"/>
          </a:xfrm>
          <a:solidFill>
            <a:schemeClr val="accent4">
              <a:lumMod val="20000"/>
              <a:lumOff val="80000"/>
            </a:schemeClr>
          </a:solidFill>
          <a:scene3d>
            <a:camera prst="orthographicFront"/>
            <a:lightRig rig="threePt" dir="t"/>
          </a:scene3d>
          <a:sp3d>
            <a:bevelT prst="slope"/>
          </a:sp3d>
        </p:spPr>
        <p:txBody>
          <a:bodyPr>
            <a:normAutofit fontScale="92500" lnSpcReduction="20000"/>
          </a:bodyPr>
          <a:lstStyle/>
          <a:p>
            <a:r>
              <a:rPr lang="es-CO" dirty="0" smtClean="0"/>
              <a:t>Entonces </a:t>
            </a:r>
            <a:r>
              <a:rPr lang="es-CO" dirty="0"/>
              <a:t>tiene que haber esa lucha desgarradora interna contra esa tendencia del corazón por hacer lo malo. </a:t>
            </a:r>
            <a:r>
              <a:rPr lang="es-CO" dirty="0">
                <a:solidFill>
                  <a:srgbClr val="FF0000"/>
                </a:solidFill>
              </a:rPr>
              <a:t>Y debemos entender que si queremos vencer esta batalla, debemos tener en cuenta el poder de las malas influencias</a:t>
            </a:r>
            <a:r>
              <a:rPr lang="es-CO" dirty="0"/>
              <a:t>. Si nos asociamos con gente que tiene nuestras mismas debilidades, qué resultado podemos esperar en esta guerra espiritual?</a:t>
            </a:r>
          </a:p>
          <a:p>
            <a:endParaRPr lang="es-CO" dirty="0"/>
          </a:p>
          <a:p>
            <a:pPr lvl="1"/>
            <a:r>
              <a:rPr lang="es-CO" b="1" u="sng" dirty="0"/>
              <a:t>Proverbios 23:20-21 </a:t>
            </a:r>
            <a:r>
              <a:rPr lang="es-CO" dirty="0"/>
              <a:t>– “</a:t>
            </a:r>
            <a:r>
              <a:rPr lang="es-CO" b="1" dirty="0">
                <a:latin typeface="Agency FB" pitchFamily="34" charset="0"/>
              </a:rPr>
              <a:t>No estés con los bebedores de vino, ni con los comedores de carne: porque el bebedor y el comilón empobrecerán: y el sueño hará vestir vestidos rotos</a:t>
            </a:r>
            <a:r>
              <a:rPr lang="es-CO" dirty="0"/>
              <a:t>.” – cuidar las vías de la boca – alimentación.</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640"/>
            <a:ext cx="1944216" cy="1210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33101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bg1">
              <a:lumMod val="95000"/>
            </a:schemeClr>
          </a:solidFill>
          <a:scene3d>
            <a:camera prst="orthographicFront"/>
            <a:lightRig rig="threePt" dir="t"/>
          </a:scene3d>
          <a:sp3d>
            <a:bevelT w="165100" prst="coolSlant"/>
          </a:sp3d>
        </p:spPr>
        <p:txBody>
          <a:bodyPr>
            <a:normAutofit fontScale="92500" lnSpcReduction="20000"/>
          </a:bodyPr>
          <a:lstStyle/>
          <a:p>
            <a:r>
              <a:rPr lang="es-CO" b="1" u="sng" dirty="0"/>
              <a:t>MJ pg. 305.3 </a:t>
            </a:r>
            <a:r>
              <a:rPr lang="es-CO" dirty="0"/>
              <a:t>– “No es seguro para los cristianos escoger la compañía de los que no tienen comunión con Dios y cuya conducta desagrada al Señor. </a:t>
            </a:r>
            <a:endParaRPr lang="es-CO" dirty="0" smtClean="0"/>
          </a:p>
          <a:p>
            <a:pPr lvl="1"/>
            <a:r>
              <a:rPr lang="es-CO" sz="3000" dirty="0" smtClean="0">
                <a:solidFill>
                  <a:srgbClr val="FF0000"/>
                </a:solidFill>
              </a:rPr>
              <a:t>Sin </a:t>
            </a:r>
            <a:r>
              <a:rPr lang="es-CO" sz="3000" dirty="0">
                <a:solidFill>
                  <a:srgbClr val="FF0000"/>
                </a:solidFill>
              </a:rPr>
              <a:t>embargo, cuántos cristianos profesos se arriesgan en el terreno prohibido. Muchos invitan a sus casas a parientes vanos, superficiales e impíos, y con frecuencia el ejemplo y la influencia de estos visitantes incrédulos producen impresiones duraderas en las mentes de los niños de la casa. </a:t>
            </a:r>
            <a:endParaRPr lang="es-CO" sz="3000" dirty="0" smtClean="0">
              <a:solidFill>
                <a:srgbClr val="FF0000"/>
              </a:solidFill>
            </a:endParaRPr>
          </a:p>
          <a:p>
            <a:endParaRPr lang="es-CO" dirty="0" smtClean="0"/>
          </a:p>
          <a:p>
            <a:r>
              <a:rPr lang="es-CO" dirty="0" smtClean="0"/>
              <a:t>La </a:t>
            </a:r>
            <a:r>
              <a:rPr lang="es-CO" dirty="0"/>
              <a:t>influencia así ejercida es similar a la que resultó de la unión de los hebreos con los impíos cananeos.</a:t>
            </a:r>
          </a:p>
          <a:p>
            <a:endParaRPr lang="es-CO" dirty="0"/>
          </a:p>
          <a:p>
            <a:endParaRPr lang="es-CO" dirty="0"/>
          </a:p>
        </p:txBody>
      </p:sp>
    </p:spTree>
    <p:extLst>
      <p:ext uri="{BB962C8B-B14F-4D97-AF65-F5344CB8AC3E}">
        <p14:creationId xmlns:p14="http://schemas.microsoft.com/office/powerpoint/2010/main" val="336774740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bg1">
              <a:lumMod val="95000"/>
            </a:schemeClr>
          </a:solidFill>
          <a:scene3d>
            <a:camera prst="orthographicFront"/>
            <a:lightRig rig="threePt" dir="t"/>
          </a:scene3d>
          <a:sp3d>
            <a:bevelT prst="slope"/>
          </a:sp3d>
        </p:spPr>
        <p:txBody>
          <a:bodyPr>
            <a:normAutofit fontScale="85000" lnSpcReduction="20000"/>
          </a:bodyPr>
          <a:lstStyle/>
          <a:p>
            <a:pPr lvl="1"/>
            <a:r>
              <a:rPr lang="es-CO" dirty="0"/>
              <a:t>Muchos tienen la impresión que deben hacer ciertas concesiones para agradar a sus parientes y amigos no cristianos. </a:t>
            </a:r>
            <a:r>
              <a:rPr lang="es-CO" u="sng" dirty="0"/>
              <a:t>Como no siempre es fácil trazar la línea divisoria, una concesión preparará el camino para otra, hasta que los que una vez fueron verdaderos seguidores de Jesús se han conformado en vida y carácter a las costumbres del mundo</a:t>
            </a:r>
            <a:r>
              <a:rPr lang="es-CO" dirty="0"/>
              <a:t>. Se ha interrumpido la comunión con Dios. </a:t>
            </a:r>
            <a:endParaRPr lang="es-CO" dirty="0" smtClean="0"/>
          </a:p>
          <a:p>
            <a:r>
              <a:rPr lang="es-CO" dirty="0" smtClean="0"/>
              <a:t>No </a:t>
            </a:r>
            <a:r>
              <a:rPr lang="es-CO" dirty="0"/>
              <a:t>son cristianos más que de nombre. Cuando llega la hora de prueba, se ve que su esperanza no tiene fundamento. Se han vendido, junto con sus hijos, al enemigo. Han deshonrado a Dios, y en la revelación de sus justos juicios cosecharán lo que sembraron. Cristo les dirá, como dijo al antiguo Israel:</a:t>
            </a:r>
          </a:p>
          <a:p>
            <a:endParaRPr lang="es-CO" dirty="0"/>
          </a:p>
          <a:p>
            <a:r>
              <a:rPr lang="es-CO" dirty="0"/>
              <a:t>“</a:t>
            </a:r>
            <a:r>
              <a:rPr lang="es-CO" dirty="0">
                <a:latin typeface="Agency FB" pitchFamily="34" charset="0"/>
              </a:rPr>
              <a:t>Vosotros no habéis atendido a mi voz. ¿Por qué habéis hecho así</a:t>
            </a:r>
            <a:r>
              <a:rPr lang="es-CO" dirty="0"/>
              <a:t>?” </a:t>
            </a:r>
            <a:r>
              <a:rPr lang="es-CO" b="1" dirty="0">
                <a:solidFill>
                  <a:srgbClr val="FF0000"/>
                </a:solidFill>
              </a:rPr>
              <a:t>(Jueces 2:2).”</a:t>
            </a:r>
          </a:p>
          <a:p>
            <a:endParaRPr lang="es-CO" dirty="0"/>
          </a:p>
        </p:txBody>
      </p:sp>
    </p:spTree>
    <p:extLst>
      <p:ext uri="{BB962C8B-B14F-4D97-AF65-F5344CB8AC3E}">
        <p14:creationId xmlns:p14="http://schemas.microsoft.com/office/powerpoint/2010/main" val="279952083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692696"/>
            <a:ext cx="8229600" cy="5400600"/>
          </a:xfrm>
          <a:solidFill>
            <a:schemeClr val="accent4">
              <a:lumMod val="60000"/>
              <a:lumOff val="40000"/>
            </a:schemeClr>
          </a:solidFill>
          <a:scene3d>
            <a:camera prst="orthographicFront"/>
            <a:lightRig rig="threePt" dir="t"/>
          </a:scene3d>
          <a:sp3d>
            <a:bevelT w="165100" prst="coolSlant"/>
          </a:sp3d>
        </p:spPr>
        <p:txBody>
          <a:bodyPr/>
          <a:lstStyle/>
          <a:p>
            <a:pPr marL="0" indent="0" algn="ctr">
              <a:buNone/>
            </a:pPr>
            <a:r>
              <a:rPr lang="es-CO" b="1" u="sng" dirty="0"/>
              <a:t>1MCP pg. 151.1 </a:t>
            </a:r>
            <a:r>
              <a:rPr lang="es-CO" dirty="0"/>
              <a:t>– “Consideremos la fuerza de la herencia, la influencia de las malas compañías, el poder de los malos hábitos. </a:t>
            </a:r>
            <a:endParaRPr lang="es-CO" dirty="0" smtClean="0"/>
          </a:p>
          <a:p>
            <a:pPr marL="0" indent="0" algn="ctr">
              <a:buNone/>
            </a:pPr>
            <a:endParaRPr lang="es-CO" dirty="0" smtClean="0"/>
          </a:p>
          <a:p>
            <a:pPr marL="0" indent="0" algn="ctr">
              <a:buNone/>
            </a:pPr>
            <a:r>
              <a:rPr lang="es-CO" dirty="0" smtClean="0"/>
              <a:t>¿</a:t>
            </a:r>
            <a:r>
              <a:rPr lang="es-CO" dirty="0"/>
              <a:t>Qué tiene de extraño que bajo semejantes influencias muchos se degraden</a:t>
            </a:r>
            <a:r>
              <a:rPr lang="es-CO" dirty="0" smtClean="0"/>
              <a:t>?</a:t>
            </a:r>
          </a:p>
          <a:p>
            <a:pPr marL="0" indent="0" algn="ctr">
              <a:buNone/>
            </a:pPr>
            <a:r>
              <a:rPr lang="es-CO" dirty="0" smtClean="0"/>
              <a:t> </a:t>
            </a:r>
          </a:p>
          <a:p>
            <a:pPr marL="0" indent="0" algn="ctr">
              <a:buNone/>
            </a:pPr>
            <a:r>
              <a:rPr lang="es-CO" dirty="0" smtClean="0"/>
              <a:t>¿</a:t>
            </a:r>
            <a:r>
              <a:rPr lang="es-CO" dirty="0"/>
              <a:t>Debe sorprendernos que no se apresuren a corresponder a los esfuerzos que se hacen para levantarlos?”</a:t>
            </a:r>
          </a:p>
        </p:txBody>
      </p:sp>
    </p:spTree>
    <p:extLst>
      <p:ext uri="{BB962C8B-B14F-4D97-AF65-F5344CB8AC3E}">
        <p14:creationId xmlns:p14="http://schemas.microsoft.com/office/powerpoint/2010/main" val="13506340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194920" cy="1143000"/>
          </a:xfrm>
          <a:solidFill>
            <a:schemeClr val="bg2">
              <a:lumMod val="90000"/>
            </a:schemeClr>
          </a:solidFill>
          <a:scene3d>
            <a:camera prst="orthographicFront"/>
            <a:lightRig rig="threePt" dir="t"/>
          </a:scene3d>
          <a:sp3d>
            <a:bevelT w="165100" prst="coolSlant"/>
          </a:sp3d>
        </p:spPr>
        <p:txBody>
          <a:bodyPr>
            <a:normAutofit/>
          </a:bodyPr>
          <a:lstStyle/>
          <a:p>
            <a:r>
              <a:rPr lang="es-CO" sz="4800" b="1" dirty="0"/>
              <a:t>Nuestra influencia</a:t>
            </a:r>
          </a:p>
        </p:txBody>
      </p:sp>
      <p:sp>
        <p:nvSpPr>
          <p:cNvPr id="3" name="2 Marcador de contenido"/>
          <p:cNvSpPr>
            <a:spLocks noGrp="1"/>
          </p:cNvSpPr>
          <p:nvPr>
            <p:ph idx="1"/>
          </p:nvPr>
        </p:nvSpPr>
        <p:spPr>
          <a:xfrm>
            <a:off x="457200" y="1600200"/>
            <a:ext cx="8507288" cy="4997152"/>
          </a:xfrm>
          <a:solidFill>
            <a:schemeClr val="accent3">
              <a:lumMod val="20000"/>
              <a:lumOff val="80000"/>
            </a:schemeClr>
          </a:solidFill>
          <a:scene3d>
            <a:camera prst="orthographicFront"/>
            <a:lightRig rig="threePt" dir="t"/>
          </a:scene3d>
          <a:sp3d>
            <a:bevelT prst="slope"/>
          </a:sp3d>
        </p:spPr>
        <p:txBody>
          <a:bodyPr>
            <a:normAutofit fontScale="92500" lnSpcReduction="20000"/>
          </a:bodyPr>
          <a:lstStyle/>
          <a:p>
            <a:r>
              <a:rPr lang="es-CO" b="1" u="sng" dirty="0" smtClean="0"/>
              <a:t>PVGM </a:t>
            </a:r>
            <a:r>
              <a:rPr lang="es-CO" b="1" u="sng" dirty="0"/>
              <a:t>pg. 274.3 </a:t>
            </a:r>
            <a:r>
              <a:rPr lang="es-CO" dirty="0"/>
              <a:t>– “</a:t>
            </a:r>
            <a:r>
              <a:rPr lang="es-CO" dirty="0">
                <a:latin typeface="Agency FB" pitchFamily="34" charset="0"/>
              </a:rPr>
              <a:t>Toda persona con la cual nos relacionamos queda, consciente o inconscientemente, afectada por la atmósfera que nos rodea</a:t>
            </a:r>
            <a:r>
              <a:rPr lang="es-CO" dirty="0"/>
              <a:t>.”</a:t>
            </a:r>
          </a:p>
          <a:p>
            <a:endParaRPr lang="es-CO" dirty="0"/>
          </a:p>
          <a:p>
            <a:pPr lvl="1"/>
            <a:r>
              <a:rPr lang="es-CO" b="1" u="sng" dirty="0"/>
              <a:t>PVGM pg. 274.4 </a:t>
            </a:r>
            <a:r>
              <a:rPr lang="es-CO" dirty="0"/>
              <a:t>– “Es ésta una responsabilidad de la que no nos podemos librar. </a:t>
            </a:r>
            <a:r>
              <a:rPr lang="es-CO" dirty="0">
                <a:solidFill>
                  <a:srgbClr val="FF0000"/>
                </a:solidFill>
              </a:rPr>
              <a:t>Nuestras palabras, nuestros actos, nuestro vestido, nuestra conducta, hasta la expresión de nuestro rostro, tienen influencia</a:t>
            </a:r>
            <a:r>
              <a:rPr lang="es-CO" dirty="0"/>
              <a:t>. De la impresión así hecha dependen resultados para bien o para mal, que ningún hombre puede medir. </a:t>
            </a:r>
            <a:r>
              <a:rPr lang="es-CO" dirty="0">
                <a:solidFill>
                  <a:srgbClr val="FF0000"/>
                </a:solidFill>
              </a:rPr>
              <a:t>Cada impulso impartido de ese modo es una semilla sembrada que producirá su cosecha</a:t>
            </a:r>
            <a:r>
              <a:rPr lang="es-CO" dirty="0"/>
              <a:t>. Es un eslabón de la larga cadena de los acontecimientos humanos, que se extiende hasta no sabemos dónde.</a:t>
            </a:r>
          </a:p>
          <a:p>
            <a:endParaRPr lang="es-CO" dirty="0"/>
          </a:p>
          <a:p>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88640"/>
            <a:ext cx="1637531" cy="12961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9128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88632"/>
          </a:xfrm>
          <a:solidFill>
            <a:schemeClr val="accent4">
              <a:lumMod val="20000"/>
              <a:lumOff val="80000"/>
            </a:schemeClr>
          </a:solidFill>
          <a:scene3d>
            <a:camera prst="orthographicFront"/>
            <a:lightRig rig="threePt" dir="t"/>
          </a:scene3d>
          <a:sp3d>
            <a:bevelT w="165100" prst="coolSlant"/>
          </a:sp3d>
        </p:spPr>
        <p:txBody>
          <a:bodyPr>
            <a:normAutofit fontScale="92500" lnSpcReduction="10000"/>
          </a:bodyPr>
          <a:lstStyle/>
          <a:p>
            <a:r>
              <a:rPr lang="es-CO" dirty="0"/>
              <a:t>Si por nuestro ejemplo ayudamos a otros a desarrollar buenos principios, les damos poder para hacer el bien. </a:t>
            </a:r>
            <a:r>
              <a:rPr lang="es-CO" dirty="0">
                <a:solidFill>
                  <a:srgbClr val="FF0000"/>
                </a:solidFill>
              </a:rPr>
              <a:t>Ellos a su vez ejercen la misma influencia sobre otros, y éstos sobre otros más. De este modo, miles pueden ser bendecidos por nuestra influencia inconsciente</a:t>
            </a:r>
            <a:r>
              <a:rPr lang="es-CO" dirty="0"/>
              <a:t>.”</a:t>
            </a:r>
          </a:p>
          <a:p>
            <a:endParaRPr lang="es-CO" dirty="0" smtClean="0"/>
          </a:p>
          <a:p>
            <a:pPr lvl="1"/>
            <a:r>
              <a:rPr lang="es-CO" sz="3000" dirty="0" smtClean="0">
                <a:solidFill>
                  <a:srgbClr val="FF0000"/>
                </a:solidFill>
              </a:rPr>
              <a:t>Entonces</a:t>
            </a:r>
            <a:r>
              <a:rPr lang="es-CO" sz="3000" dirty="0">
                <a:solidFill>
                  <a:srgbClr val="FF0000"/>
                </a:solidFill>
              </a:rPr>
              <a:t>, al tomar en cuenta nuestra propia influencia en el prójimo, podemos ver que nuestro deber no solo es el de cuidar las avenidas de nuestra alma, sino que también somos responsables por cuidar las avenidas del alma del prójimo con nuestras palabras y ejemplo.</a:t>
            </a:r>
          </a:p>
          <a:p>
            <a:endParaRPr lang="es-CO" dirty="0"/>
          </a:p>
        </p:txBody>
      </p:sp>
    </p:spTree>
    <p:extLst>
      <p:ext uri="{BB962C8B-B14F-4D97-AF65-F5344CB8AC3E}">
        <p14:creationId xmlns:p14="http://schemas.microsoft.com/office/powerpoint/2010/main" val="125357560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20000"/>
              <a:lumOff val="80000"/>
            </a:schemeClr>
          </a:solidFill>
          <a:scene3d>
            <a:camera prst="orthographicFront"/>
            <a:lightRig rig="threePt" dir="t"/>
          </a:scene3d>
          <a:sp3d>
            <a:bevelT w="165100" prst="coolSlant"/>
          </a:sp3d>
        </p:spPr>
        <p:txBody>
          <a:bodyPr>
            <a:normAutofit fontScale="90000"/>
          </a:bodyPr>
          <a:lstStyle/>
          <a:p>
            <a:r>
              <a:rPr lang="es-CO" b="1" dirty="0"/>
              <a:t>El camino angosto vs el camino </a:t>
            </a:r>
            <a:r>
              <a:rPr lang="es-CO" b="1" dirty="0" smtClean="0"/>
              <a:t>ancho</a:t>
            </a:r>
            <a:endParaRPr lang="es-CO" b="1" dirty="0"/>
          </a:p>
        </p:txBody>
      </p:sp>
      <p:sp>
        <p:nvSpPr>
          <p:cNvPr id="3" name="2 Marcador de contenido"/>
          <p:cNvSpPr>
            <a:spLocks noGrp="1"/>
          </p:cNvSpPr>
          <p:nvPr>
            <p:ph idx="1"/>
          </p:nvPr>
        </p:nvSpPr>
        <p:spPr>
          <a:xfrm>
            <a:off x="457200" y="1600201"/>
            <a:ext cx="4618856" cy="2188840"/>
          </a:xfrm>
          <a:solidFill>
            <a:schemeClr val="bg2">
              <a:lumMod val="90000"/>
            </a:schemeClr>
          </a:solidFill>
          <a:scene3d>
            <a:camera prst="orthographicFront"/>
            <a:lightRig rig="threePt" dir="t"/>
          </a:scene3d>
          <a:sp3d>
            <a:bevelT w="165100" prst="coolSlant"/>
          </a:sp3d>
        </p:spPr>
        <p:txBody>
          <a:bodyPr>
            <a:normAutofit fontScale="77500" lnSpcReduction="20000"/>
          </a:bodyPr>
          <a:lstStyle/>
          <a:p>
            <a:r>
              <a:rPr lang="es-CO" dirty="0" smtClean="0"/>
              <a:t>DMJ </a:t>
            </a:r>
            <a:r>
              <a:rPr lang="es-CO" dirty="0"/>
              <a:t>117.2 – “El sendero que conduce a la vida, es angosto, y estrecha la entrada. Si nos aferramos a algún pecado predilecto, hallaremos la puerta demasiada estrecha.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8064" y="1628800"/>
            <a:ext cx="3456384"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4221088"/>
            <a:ext cx="7848872" cy="2246769"/>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pPr algn="ctr"/>
            <a:r>
              <a:rPr lang="es-CO" sz="2800" dirty="0"/>
              <a:t>Si deseamos continuar en el camino de Cristo, debemos renunciar a nuestra propia voluntad y a nuestros malos hábitos y prácticas. </a:t>
            </a:r>
            <a:endParaRPr lang="es-CO" sz="2800" dirty="0" smtClean="0"/>
          </a:p>
          <a:p>
            <a:pPr algn="ctr"/>
            <a:r>
              <a:rPr lang="es-CO" sz="2800" dirty="0" smtClean="0"/>
              <a:t>El </a:t>
            </a:r>
            <a:r>
              <a:rPr lang="es-CO" sz="2800" dirty="0"/>
              <a:t>que quiere servir a Cristo no puede seguir las opiniones ni las normas del mundo.</a:t>
            </a:r>
          </a:p>
        </p:txBody>
      </p:sp>
    </p:spTree>
    <p:extLst>
      <p:ext uri="{BB962C8B-B14F-4D97-AF65-F5344CB8AC3E}">
        <p14:creationId xmlns:p14="http://schemas.microsoft.com/office/powerpoint/2010/main" val="181796372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78896" cy="3168351"/>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dirty="0"/>
              <a:t>La senda del cielo es demasiado estrecha para que por ella desfilen pomposamente la jerarquía y las riquezas; demasiado angosta para el juego de la ambición egoísta; demasiado empinada y áspera para el ascenso de los amantes del ocio.</a:t>
            </a:r>
          </a:p>
          <a:p>
            <a:endParaRPr lang="es-CO" dirty="0"/>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476672"/>
            <a:ext cx="3145507" cy="3168352"/>
          </a:xfrm>
          <a:prstGeom prst="rect">
            <a:avLst/>
          </a:prstGeom>
          <a:noFill/>
          <a:ln>
            <a:noFill/>
          </a:ln>
          <a:effectLst/>
          <a:scene3d>
            <a:camera prst="isometricOffAxis1Right"/>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87624" y="4365104"/>
            <a:ext cx="6768752" cy="2246769"/>
          </a:xfrm>
          <a:prstGeom prst="rect">
            <a:avLst/>
          </a:prstGeom>
          <a:solidFill>
            <a:schemeClr val="accent4">
              <a:lumMod val="20000"/>
              <a:lumOff val="80000"/>
            </a:schemeClr>
          </a:solidFill>
          <a:scene3d>
            <a:camera prst="orthographicFront"/>
            <a:lightRig rig="threePt" dir="t"/>
          </a:scene3d>
          <a:sp3d>
            <a:bevelT prst="slope"/>
          </a:sp3d>
        </p:spPr>
        <p:txBody>
          <a:bodyPr wrap="square">
            <a:spAutoFit/>
          </a:bodyPr>
          <a:lstStyle/>
          <a:p>
            <a:r>
              <a:rPr lang="es-CO" sz="2800" dirty="0"/>
              <a:t>A Cristo le tocó la labor, la paciencia, la abnegación, el reproche, la pobreza y la oposición de los pecadores. Lo mismo debe tocarnos a nosotros, si alguna vez hemos de entrar en el paraíso de Dios.”</a:t>
            </a:r>
          </a:p>
        </p:txBody>
      </p:sp>
    </p:spTree>
    <p:extLst>
      <p:ext uri="{BB962C8B-B14F-4D97-AF65-F5344CB8AC3E}">
        <p14:creationId xmlns:p14="http://schemas.microsoft.com/office/powerpoint/2010/main" val="282909982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fontScale="90000"/>
          </a:bodyPr>
          <a:lstStyle/>
          <a:p>
            <a:r>
              <a:rPr lang="es-CO" dirty="0"/>
              <a:t>El camino estrecho vs el camino ancho </a:t>
            </a:r>
          </a:p>
        </p:txBody>
      </p:sp>
      <p:sp>
        <p:nvSpPr>
          <p:cNvPr id="3" name="2 Marcador de contenido"/>
          <p:cNvSpPr>
            <a:spLocks noGrp="1"/>
          </p:cNvSpPr>
          <p:nvPr>
            <p:ph idx="1"/>
          </p:nvPr>
        </p:nvSpPr>
        <p:spPr>
          <a:xfrm>
            <a:off x="457200" y="1600200"/>
            <a:ext cx="4762872" cy="4525963"/>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dirty="0" smtClean="0"/>
              <a:t>Ahora</a:t>
            </a:r>
            <a:r>
              <a:rPr lang="es-CO" dirty="0"/>
              <a:t>, a menudo uno suele pensar en lo duro y difícil que es el camino del </a:t>
            </a:r>
            <a:r>
              <a:rPr lang="es-CO" dirty="0" smtClean="0"/>
              <a:t>cristiano verdadero: </a:t>
            </a:r>
            <a:r>
              <a:rPr lang="es-CO" dirty="0"/>
              <a:t>lleno de pruebas, fracasos, victorias, luchas, llanto… </a:t>
            </a:r>
            <a:endParaRPr lang="es-CO" dirty="0" smtClean="0"/>
          </a:p>
          <a:p>
            <a:pPr marL="0" indent="0" algn="ctr">
              <a:buNone/>
            </a:pPr>
            <a:r>
              <a:rPr lang="es-CO" dirty="0"/>
              <a:t>P</a:t>
            </a:r>
            <a:r>
              <a:rPr lang="es-CO" dirty="0" smtClean="0"/>
              <a:t>ero </a:t>
            </a:r>
            <a:r>
              <a:rPr lang="es-CO" dirty="0"/>
              <a:t>es acaso el camino de Satanás dulce y gratificante? ¿Es acaso Satanás un buen pagador o un mal pagador?</a:t>
            </a:r>
          </a:p>
          <a:p>
            <a:endParaRPr lang="es-CO" dirty="0"/>
          </a:p>
          <a:p>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3" y="1628800"/>
            <a:ext cx="3287241"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518499" y="5174589"/>
            <a:ext cx="3276845" cy="1200329"/>
          </a:xfrm>
          <a:prstGeom prst="rect">
            <a:avLst/>
          </a:prstGeom>
          <a:solidFill>
            <a:schemeClr val="accent3">
              <a:lumMod val="20000"/>
              <a:lumOff val="80000"/>
            </a:schemeClr>
          </a:solidFill>
          <a:scene3d>
            <a:camera prst="orthographicFront"/>
            <a:lightRig rig="threePt" dir="t"/>
          </a:scene3d>
          <a:sp3d>
            <a:bevelT w="165100" prst="coolSlant"/>
          </a:sp3d>
        </p:spPr>
        <p:txBody>
          <a:bodyPr wrap="square">
            <a:spAutoFit/>
          </a:bodyPr>
          <a:lstStyle/>
          <a:p>
            <a:pPr algn="ctr"/>
            <a:r>
              <a:rPr lang="es-CO" b="1" dirty="0"/>
              <a:t>El camino ancho, santificar el domingo, el camino angosto, santificar el Sábado, día de reposo verdadero</a:t>
            </a:r>
            <a:r>
              <a:rPr lang="es-CO" b="1" dirty="0" smtClean="0"/>
              <a:t>.</a:t>
            </a:r>
            <a:endParaRPr lang="es-CO" b="1" dirty="0"/>
          </a:p>
        </p:txBody>
      </p:sp>
    </p:spTree>
    <p:extLst>
      <p:ext uri="{BB962C8B-B14F-4D97-AF65-F5344CB8AC3E}">
        <p14:creationId xmlns:p14="http://schemas.microsoft.com/office/powerpoint/2010/main" val="265930972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8229600" cy="6081539"/>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b="1" u="sng" dirty="0"/>
              <a:t>DMJ 117.3 </a:t>
            </a:r>
            <a:r>
              <a:rPr lang="es-CO" dirty="0"/>
              <a:t>– “Es verdad que el sendero de Satanás parece atractivo, pero es todo engaño; en el camino del mal hay remordimiento amargo y dolorosa congoja. </a:t>
            </a:r>
            <a:r>
              <a:rPr lang="es-CO" dirty="0">
                <a:solidFill>
                  <a:srgbClr val="FF0000"/>
                </a:solidFill>
              </a:rPr>
              <a:t>Pensamos tal vez que es agradable seguir el orgullo y la ambición mundana; mas el fin es dolor y remordimiento</a:t>
            </a:r>
            <a:r>
              <a:rPr lang="es-CO" dirty="0"/>
              <a:t>. Los propósitos egoístas pueden ofrecer promesas halagadoras y una esperanza de gozo; pero veremos que esa felicidad está envenenada y nuestra vida amargada por las expectativas fincadas en el yo.</a:t>
            </a:r>
          </a:p>
          <a:p>
            <a:endParaRPr lang="es-CO" dirty="0"/>
          </a:p>
          <a:p>
            <a:pPr lvl="1"/>
            <a:r>
              <a:rPr lang="es-CO" sz="3300" dirty="0"/>
              <a:t>Ante el camino descendente, la entrada puede relucir de flores; pero hay espinas en esa vía. La Luz de la esperanza que brilla en su entrada se esfuma en tinieblas de la desesperación, y el alma que sigue esa senda desciende hasta las sombras de una noche interminable</a:t>
            </a:r>
            <a:r>
              <a:rPr lang="es-CO" dirty="0" smtClean="0"/>
              <a:t>.” Al final dijo Cristo: «</a:t>
            </a:r>
            <a:r>
              <a:rPr lang="es-CO" b="1" dirty="0" smtClean="0">
                <a:latin typeface="Agency FB" pitchFamily="34" charset="0"/>
              </a:rPr>
              <a:t>Allí será el lloro y el crujir de dientes</a:t>
            </a:r>
            <a:r>
              <a:rPr lang="es-CO" dirty="0" smtClean="0"/>
              <a:t>». ver </a:t>
            </a:r>
            <a:r>
              <a:rPr lang="es-CO" b="1" dirty="0" smtClean="0">
                <a:solidFill>
                  <a:srgbClr val="FF0000"/>
                </a:solidFill>
              </a:rPr>
              <a:t>(Luc.13:28).</a:t>
            </a:r>
            <a:endParaRPr lang="es-CO" b="1" dirty="0">
              <a:solidFill>
                <a:srgbClr val="FF0000"/>
              </a:solidFill>
            </a:endParaRPr>
          </a:p>
        </p:txBody>
      </p:sp>
    </p:spTree>
    <p:extLst>
      <p:ext uri="{BB962C8B-B14F-4D97-AF65-F5344CB8AC3E}">
        <p14:creationId xmlns:p14="http://schemas.microsoft.com/office/powerpoint/2010/main" val="2133618457"/>
      </p:ext>
    </p:extLst>
  </p:cSld>
  <p:clrMapOvr>
    <a:masterClrMapping/>
  </p:clrMapOvr>
  <p:transition spd="slow">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rgbClr val="002060"/>
          </a:solidFill>
          <a:scene3d>
            <a:camera prst="orthographicFront"/>
            <a:lightRig rig="threePt" dir="t"/>
          </a:scene3d>
          <a:sp3d>
            <a:bevelT w="165100" prst="coolSlant"/>
          </a:sp3d>
        </p:spPr>
        <p:txBody>
          <a:bodyPr>
            <a:normAutofit fontScale="92500"/>
          </a:bodyPr>
          <a:lstStyle/>
          <a:p>
            <a:pPr marL="0" indent="0" algn="ctr">
              <a:buNone/>
            </a:pPr>
            <a:r>
              <a:rPr lang="es-CO" b="1" u="sng" dirty="0">
                <a:solidFill>
                  <a:srgbClr val="FF0000"/>
                </a:solidFill>
              </a:rPr>
              <a:t>DMJ pg. 118.2 </a:t>
            </a:r>
            <a:r>
              <a:rPr lang="es-CO" dirty="0"/>
              <a:t>– </a:t>
            </a:r>
            <a:r>
              <a:rPr lang="es-CO" dirty="0">
                <a:solidFill>
                  <a:schemeClr val="bg1"/>
                </a:solidFill>
              </a:rPr>
              <a:t>“</a:t>
            </a:r>
            <a:r>
              <a:rPr lang="es-CO" dirty="0">
                <a:solidFill>
                  <a:schemeClr val="bg1"/>
                </a:solidFill>
                <a:latin typeface="Agency FB" pitchFamily="34" charset="0"/>
              </a:rPr>
              <a:t>Puede ser áspero el </a:t>
            </a:r>
            <a:r>
              <a:rPr lang="es-CO" dirty="0" smtClean="0">
                <a:solidFill>
                  <a:schemeClr val="bg1"/>
                </a:solidFill>
                <a:latin typeface="Agency FB" pitchFamily="34" charset="0"/>
              </a:rPr>
              <a:t>camino (angosto), </a:t>
            </a:r>
            <a:r>
              <a:rPr lang="es-CO" dirty="0">
                <a:solidFill>
                  <a:schemeClr val="bg1"/>
                </a:solidFill>
                <a:latin typeface="Agency FB" pitchFamily="34" charset="0"/>
              </a:rPr>
              <a:t>y la cuesta empinada; tal vez haya trampas a la derecha y a la izquierda; quizá tengamos que sufrir penosos trabajos en nuestro viaje; puede ser que cuando estemos cansados y anhelemos descanso, tengamos que seguir avanzando; </a:t>
            </a:r>
            <a:endParaRPr lang="es-CO" dirty="0" smtClean="0">
              <a:solidFill>
                <a:schemeClr val="bg1"/>
              </a:solidFill>
              <a:latin typeface="Agency FB" pitchFamily="34" charset="0"/>
            </a:endParaRPr>
          </a:p>
          <a:p>
            <a:pPr marL="0" indent="0" algn="ctr">
              <a:buNone/>
            </a:pPr>
            <a:endParaRPr lang="es-CO" dirty="0" smtClean="0">
              <a:solidFill>
                <a:schemeClr val="bg1"/>
              </a:solidFill>
              <a:latin typeface="Agency FB" pitchFamily="34" charset="0"/>
            </a:endParaRPr>
          </a:p>
          <a:p>
            <a:pPr marL="0" indent="0" algn="ctr">
              <a:buNone/>
            </a:pPr>
            <a:r>
              <a:rPr lang="es-CO" dirty="0" smtClean="0">
                <a:solidFill>
                  <a:srgbClr val="FFFF00"/>
                </a:solidFill>
                <a:latin typeface="Agency FB" pitchFamily="34" charset="0"/>
              </a:rPr>
              <a:t>que </a:t>
            </a:r>
            <a:r>
              <a:rPr lang="es-CO" dirty="0">
                <a:solidFill>
                  <a:srgbClr val="FFFF00"/>
                </a:solidFill>
                <a:latin typeface="Agency FB" pitchFamily="34" charset="0"/>
              </a:rPr>
              <a:t>cuando nos consuma la debilidad, tengamos que luchar; o que cuando estemos desalentados, debamos esperar aún; </a:t>
            </a:r>
            <a:endParaRPr lang="es-CO" dirty="0" smtClean="0">
              <a:solidFill>
                <a:srgbClr val="FFFF00"/>
              </a:solidFill>
              <a:latin typeface="Agency FB" pitchFamily="34" charset="0"/>
            </a:endParaRPr>
          </a:p>
          <a:p>
            <a:pPr marL="0" indent="0" algn="ctr">
              <a:buNone/>
            </a:pPr>
            <a:endParaRPr lang="es-CO" dirty="0">
              <a:solidFill>
                <a:srgbClr val="FFFF00"/>
              </a:solidFill>
              <a:latin typeface="Agency FB" pitchFamily="34" charset="0"/>
            </a:endParaRPr>
          </a:p>
          <a:p>
            <a:pPr marL="0" indent="0" algn="ctr">
              <a:buNone/>
            </a:pPr>
            <a:r>
              <a:rPr lang="es-CO" dirty="0" smtClean="0">
                <a:solidFill>
                  <a:schemeClr val="bg1"/>
                </a:solidFill>
                <a:latin typeface="Agency FB" pitchFamily="34" charset="0"/>
              </a:rPr>
              <a:t>pero </a:t>
            </a:r>
            <a:r>
              <a:rPr lang="es-CO" dirty="0">
                <a:solidFill>
                  <a:schemeClr val="bg1"/>
                </a:solidFill>
                <a:latin typeface="Agency FB" pitchFamily="34" charset="0"/>
              </a:rPr>
              <a:t>con Cristo como guía, no dejaremos de llegar al fin al anhelado puerto de reposos. Cristo mismo recorrió la vía áspera antes que nosotros y allanó el camino para nuestros pies</a:t>
            </a:r>
            <a:r>
              <a:rPr lang="es-CO" dirty="0">
                <a:solidFill>
                  <a:schemeClr val="bg1"/>
                </a:solidFill>
              </a:rPr>
              <a:t>.”</a:t>
            </a:r>
          </a:p>
          <a:p>
            <a:endParaRPr lang="es-CO" dirty="0">
              <a:solidFill>
                <a:schemeClr val="bg1"/>
              </a:solidFill>
            </a:endParaRPr>
          </a:p>
          <a:p>
            <a:endParaRPr lang="es-CO" dirty="0">
              <a:solidFill>
                <a:schemeClr val="bg1"/>
              </a:solidFill>
            </a:endParaRPr>
          </a:p>
        </p:txBody>
      </p:sp>
    </p:spTree>
    <p:extLst>
      <p:ext uri="{BB962C8B-B14F-4D97-AF65-F5344CB8AC3E}">
        <p14:creationId xmlns:p14="http://schemas.microsoft.com/office/powerpoint/2010/main" val="297538821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4690864" cy="4608512"/>
          </a:xfrm>
          <a:solidFill>
            <a:schemeClr val="bg2">
              <a:lumMod val="9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dirty="0"/>
              <a:t>¡Qué diferentes son el camino de Satanás al camino de Cristo! El camino de Satanás es todo alegre, iluminado, floreado y pomposo al principio, pero termina en amargura, sufrimiento, depresión, remordimiento y ruina del alma. Porque Satanás es un mal pagador. </a:t>
            </a: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18405" y="188640"/>
            <a:ext cx="3810000"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27584" y="4989240"/>
            <a:ext cx="7848872" cy="1384995"/>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pPr algn="ctr"/>
            <a:r>
              <a:rPr lang="es-CO" sz="2800" dirty="0"/>
              <a:t>En cambio el camino de Cristo es lleno de pruebas, tentaciones, luchas y fracasos al principio, pero termina en una bendición infinita e incalculable.</a:t>
            </a:r>
          </a:p>
        </p:txBody>
      </p:sp>
    </p:spTree>
    <p:extLst>
      <p:ext uri="{BB962C8B-B14F-4D97-AF65-F5344CB8AC3E}">
        <p14:creationId xmlns:p14="http://schemas.microsoft.com/office/powerpoint/2010/main" val="24465778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4037</Words>
  <Application>Microsoft Office PowerPoint</Application>
  <PresentationFormat>Presentación en pantalla (4:3)</PresentationFormat>
  <Paragraphs>129</Paragraphs>
  <Slides>32</Slides>
  <Notes>0</Notes>
  <HiddenSlides>0</HiddenSlides>
  <MMClips>0</MMClips>
  <ScaleCrop>false</ScaleCrop>
  <HeadingPairs>
    <vt:vector size="4" baseType="variant">
      <vt:variant>
        <vt:lpstr>Tema</vt:lpstr>
      </vt:variant>
      <vt:variant>
        <vt:i4>1</vt:i4>
      </vt:variant>
      <vt:variant>
        <vt:lpstr>Títulos de diapositiva</vt:lpstr>
      </vt:variant>
      <vt:variant>
        <vt:i4>32</vt:i4>
      </vt:variant>
    </vt:vector>
  </HeadingPairs>
  <TitlesOfParts>
    <vt:vector size="33" baseType="lpstr">
      <vt:lpstr>Tema de Office</vt:lpstr>
      <vt:lpstr>Presentación de PowerPoint</vt:lpstr>
      <vt:lpstr>Las redes sociales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 música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Las malas influencias</vt:lpstr>
      <vt:lpstr>Presentación de PowerPoint</vt:lpstr>
      <vt:lpstr>Presentación de PowerPoint</vt:lpstr>
      <vt:lpstr>Presentación de PowerPoint</vt:lpstr>
      <vt:lpstr>Nuestra influencia</vt:lpstr>
      <vt:lpstr>Presentación de PowerPoint</vt:lpstr>
      <vt:lpstr>El camino angosto vs el camino ancho</vt:lpstr>
      <vt:lpstr>Presentación de PowerPoint</vt:lpstr>
      <vt:lpstr>El camino estrecho vs el camino ancho </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2016-04-24T18:28:03Z</dcterms:created>
  <dcterms:modified xsi:type="dcterms:W3CDTF">2016-04-24T18:28:34Z</dcterms:modified>
</cp:coreProperties>
</file>